
<file path=[Content_Types].xml><?xml version="1.0" encoding="utf-8"?>
<Types xmlns="http://schemas.openxmlformats.org/package/2006/content-types">
  <Default Extension="xml" ContentType="application/xml"/>
  <Default Extension="tif" ContentType="image/tif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56" r:id="rId2"/>
    <p:sldId id="333" r:id="rId3"/>
    <p:sldId id="257" r:id="rId4"/>
    <p:sldId id="327" r:id="rId5"/>
    <p:sldId id="302" r:id="rId6"/>
    <p:sldId id="258" r:id="rId7"/>
    <p:sldId id="335" r:id="rId8"/>
    <p:sldId id="329" r:id="rId9"/>
    <p:sldId id="330" r:id="rId10"/>
    <p:sldId id="338" r:id="rId11"/>
    <p:sldId id="334" r:id="rId12"/>
    <p:sldId id="260" r:id="rId13"/>
    <p:sldId id="261" r:id="rId14"/>
    <p:sldId id="312" r:id="rId15"/>
    <p:sldId id="314" r:id="rId16"/>
    <p:sldId id="336" r:id="rId17"/>
    <p:sldId id="263" r:id="rId18"/>
    <p:sldId id="264" r:id="rId19"/>
    <p:sldId id="265" r:id="rId20"/>
    <p:sldId id="337" r:id="rId21"/>
    <p:sldId id="307" r:id="rId22"/>
    <p:sldId id="309" r:id="rId23"/>
    <p:sldId id="308" r:id="rId24"/>
    <p:sldId id="310" r:id="rId25"/>
    <p:sldId id="311" r:id="rId26"/>
    <p:sldId id="317" r:id="rId27"/>
    <p:sldId id="326" r:id="rId28"/>
    <p:sldId id="320" r:id="rId29"/>
    <p:sldId id="321" r:id="rId30"/>
    <p:sldId id="316" r:id="rId31"/>
    <p:sldId id="324" r:id="rId32"/>
    <p:sldId id="331" r:id="rId33"/>
    <p:sldId id="332" r:id="rId34"/>
    <p:sldId id="325" r:id="rId35"/>
    <p:sldId id="328" r:id="rId36"/>
    <p:sldId id="304" r:id="rId37"/>
    <p:sldId id="315" r:id="rId38"/>
    <p:sldId id="266" r:id="rId39"/>
    <p:sldId id="267" r:id="rId40"/>
    <p:sldId id="268" r:id="rId41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1pPr>
    <a:lvl2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2pPr>
    <a:lvl3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3pPr>
    <a:lvl4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4pPr>
    <a:lvl5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5pPr>
    <a:lvl6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6pPr>
    <a:lvl7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7pPr>
    <a:lvl8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8pPr>
    <a:lvl9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9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pple SD 산돌고딕 Neo 옅은체"/>
          <a:ea typeface="Apple SD 산돌고딕 Neo 옅은체"/>
          <a:cs typeface="Apple SD 산돌고딕 Neo 옅은체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9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pple SD 산돌고딕 Neo 옅은체"/>
          <a:ea typeface="Apple SD 산돌고딕 Neo 옅은체"/>
          <a:cs typeface="Apple SD 산돌고딕 Neo 옅은체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DACA"/>
          </a:solidFill>
        </a:fill>
      </a:tcStyle>
    </a:wholeTbl>
    <a:band2H>
      <a:tcTxStyle/>
      <a:tcStyle>
        <a:tcBdr/>
        <a:fill>
          <a:solidFill>
            <a:srgbClr val="E7EDE7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pple SD 산돌고딕 Neo 옅은체"/>
          <a:ea typeface="Apple SD 산돌고딕 Neo 옅은체"/>
          <a:cs typeface="Apple SD 산돌고딕 Neo 옅은체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CEE9"/>
          </a:solidFill>
        </a:fill>
      </a:tcStyle>
    </a:wholeTbl>
    <a:band2H>
      <a:tcTxStyle/>
      <a:tcStyle>
        <a:tcBdr/>
        <a:fill>
          <a:solidFill>
            <a:srgbClr val="E9E8F4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pple SD 산돌고딕 Neo 옅은체"/>
          <a:ea typeface="Apple SD 산돌고딕 Neo 옅은체"/>
          <a:cs typeface="Apple SD 산돌고딕 Neo 옅은체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pple SD 산돌고딕 Neo 옅은체"/>
          <a:ea typeface="Apple SD 산돌고딕 Neo 옅은체"/>
          <a:cs typeface="Apple SD 산돌고딕 Neo 옅은체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pple SD 산돌고딕 Neo 옅은체"/>
          <a:ea typeface="Apple SD 산돌고딕 Neo 옅은체"/>
          <a:cs typeface="Apple SD 산돌고딕 Neo 옅은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24"/>
    <p:restoredTop sz="94674"/>
  </p:normalViewPr>
  <p:slideViewPr>
    <p:cSldViewPr snapToGrid="0">
      <p:cViewPr varScale="1">
        <p:scale>
          <a:sx n="119" d="100"/>
          <a:sy n="119" d="100"/>
        </p:scale>
        <p:origin x="21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image1.png>
</file>

<file path=ppt/media/image10.tif>
</file>

<file path=ppt/media/image11.tif>
</file>

<file path=ppt/media/image12.tif>
</file>

<file path=ppt/media/image13.tif>
</file>

<file path=ppt/media/image14.tif>
</file>

<file path=ppt/media/image15.tif>
</file>

<file path=ppt/media/image16.tiff>
</file>

<file path=ppt/media/image17.tiff>
</file>

<file path=ppt/media/image18.tif>
</file>

<file path=ppt/media/image19.tiff>
</file>

<file path=ppt/media/image2.png>
</file>

<file path=ppt/media/image20.tif>
</file>

<file path=ppt/media/image21.tif>
</file>

<file path=ppt/media/image22.tif>
</file>

<file path=ppt/media/image3.png>
</file>

<file path=ppt/media/image4.tif>
</file>

<file path=ppt/media/image5.tiff>
</file>

<file path=ppt/media/image6.tif>
</file>

<file path=ppt/media/image7.tiff>
</file>

<file path=ppt/media/image8.tif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4" name="Shape 3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1pPr>
    <a:lvl2pPr indent="2286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2pPr>
    <a:lvl3pPr indent="4572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3pPr>
    <a:lvl4pPr indent="6858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4pPr>
    <a:lvl5pPr indent="9144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5pPr>
    <a:lvl6pPr indent="11430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6pPr>
    <a:lvl7pPr indent="13716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7pPr>
    <a:lvl8pPr indent="16002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8pPr>
    <a:lvl9pPr indent="18288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cov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4455469" y="5739557"/>
            <a:ext cx="226366" cy="241301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© 2017 NAVER LABS. All rights reserved."/>
          <p:cNvSpPr txBox="1"/>
          <p:nvPr/>
        </p:nvSpPr>
        <p:spPr>
          <a:xfrm>
            <a:off x="271430" y="6476262"/>
            <a:ext cx="1996140" cy="127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© 2018 NAVER LABS. All rights reserved.</a:t>
            </a:r>
          </a:p>
        </p:txBody>
      </p:sp>
      <p:sp>
        <p:nvSpPr>
          <p:cNvPr id="3" name="Texte du titre"/>
          <p:cNvSpPr txBox="1">
            <a:spLocks noGrp="1"/>
          </p:cNvSpPr>
          <p:nvPr>
            <p:ph type="title"/>
          </p:nvPr>
        </p:nvSpPr>
        <p:spPr>
          <a:xfrm>
            <a:off x="1370012" y="769937"/>
            <a:ext cx="7315201" cy="16684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normAutofit/>
          </a:bodyPr>
          <a:lstStyle/>
          <a:p>
            <a:r>
              <a:t>Texte du titre</a:t>
            </a:r>
          </a:p>
        </p:txBody>
      </p:sp>
      <p:sp>
        <p:nvSpPr>
          <p:cNvPr id="4" name="Texte niveau 1…"/>
          <p:cNvSpPr txBox="1">
            <a:spLocks noGrp="1"/>
          </p:cNvSpPr>
          <p:nvPr>
            <p:ph type="body" idx="1"/>
          </p:nvPr>
        </p:nvSpPr>
        <p:spPr>
          <a:xfrm>
            <a:off x="5103812" y="2438400"/>
            <a:ext cx="3581401" cy="441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5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7921648" y="6476262"/>
            <a:ext cx="187785" cy="162192"/>
          </a:xfrm>
          <a:prstGeom prst="rect">
            <a:avLst/>
          </a:prstGeom>
          <a:ln w="12700">
            <a:miter lim="400000"/>
          </a:ln>
        </p:spPr>
        <p:txBody>
          <a:bodyPr wrap="none" lIns="38100" tIns="38100" rIns="38100" bIns="38100">
            <a:spAutoFit/>
          </a:bodyPr>
          <a:lstStyle>
            <a:lvl1pPr>
              <a:defRPr sz="70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med"/>
  <p:txStyles>
    <p:titleStyle>
      <a:lvl1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1pPr>
      <a:lvl2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2pPr>
      <a:lvl3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3pPr>
      <a:lvl4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4pPr>
      <a:lvl5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5pPr>
      <a:lvl6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6pPr>
      <a:lvl7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7pPr>
      <a:lvl8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8pPr>
      <a:lvl9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9pPr>
    </p:titleStyle>
    <p:bodyStyle>
      <a:lvl1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1pPr>
      <a:lvl2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2pPr>
      <a:lvl3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3pPr>
      <a:lvl4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4pPr>
      <a:lvl5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5pPr>
      <a:lvl6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6pPr>
      <a:lvl7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7pPr>
      <a:lvl8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8pPr>
      <a:lvl9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9pPr>
    </p:bodyStyle>
    <p:otherStyle>
      <a:lvl1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"/><Relationship Id="rId4" Type="http://schemas.openxmlformats.org/officeDocument/2006/relationships/image" Target="../media/image12.tif"/><Relationship Id="rId5" Type="http://schemas.openxmlformats.org/officeDocument/2006/relationships/image" Target="../media/image13.tif"/><Relationship Id="rId6" Type="http://schemas.openxmlformats.org/officeDocument/2006/relationships/image" Target="../media/image14.tif"/><Relationship Id="rId7" Type="http://schemas.openxmlformats.org/officeDocument/2006/relationships/image" Target="../media/image15.t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t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Off val="12058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그림 2" descr="그림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614769" y="0"/>
            <a:ext cx="12373538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7" name="NAVERLABS_LOGO_WHITE.png" descr="NAVERLABS_LOGO_WHIT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69063" y="6335076"/>
            <a:ext cx="1689539" cy="241364"/>
          </a:xfrm>
          <a:prstGeom prst="rect">
            <a:avLst/>
          </a:prstGeom>
          <a:ln w="12700">
            <a:miter lim="400000"/>
          </a:ln>
        </p:spPr>
      </p:pic>
      <p:sp>
        <p:nvSpPr>
          <p:cNvPr id="38" name="© 2017 NAVER LABS. All rights reserved."/>
          <p:cNvSpPr txBox="1"/>
          <p:nvPr/>
        </p:nvSpPr>
        <p:spPr>
          <a:xfrm>
            <a:off x="271430" y="6476262"/>
            <a:ext cx="1996140" cy="127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© 2018 NAVER LABS. All rights reserved.</a:t>
            </a:r>
          </a:p>
        </p:txBody>
      </p:sp>
      <p:sp>
        <p:nvSpPr>
          <p:cNvPr id="39" name="Your name"/>
          <p:cNvSpPr txBox="1"/>
          <p:nvPr/>
        </p:nvSpPr>
        <p:spPr>
          <a:xfrm>
            <a:off x="271429" y="2202782"/>
            <a:ext cx="920100" cy="2014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8" tIns="26788" rIns="26788" bIns="26788">
            <a:spAutoFit/>
          </a:bodyPr>
          <a:lstStyle>
            <a:lvl1pPr algn="l">
              <a:defRPr sz="11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Claude Roux</a:t>
            </a:r>
          </a:p>
        </p:txBody>
      </p:sp>
      <p:sp>
        <p:nvSpPr>
          <p:cNvPr id="40" name="17th January 2017"/>
          <p:cNvSpPr txBox="1"/>
          <p:nvPr/>
        </p:nvSpPr>
        <p:spPr>
          <a:xfrm>
            <a:off x="2498850" y="2205163"/>
            <a:ext cx="1464742" cy="223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8" tIns="26788" rIns="26788" bIns="26788">
            <a:spAutoFit/>
          </a:bodyPr>
          <a:lstStyle>
            <a:lvl1pPr algn="l">
              <a:defRPr sz="11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 smtClean="0"/>
              <a:t>1</a:t>
            </a:r>
            <a:r>
              <a:rPr lang="fr-FR" dirty="0" smtClean="0"/>
              <a:t>9</a:t>
            </a:r>
            <a:r>
              <a:rPr dirty="0" smtClean="0"/>
              <a:t>th </a:t>
            </a:r>
            <a:r>
              <a:rPr dirty="0"/>
              <a:t>September 2018</a:t>
            </a:r>
          </a:p>
        </p:txBody>
      </p:sp>
      <p:sp>
        <p:nvSpPr>
          <p:cNvPr id="41" name="Document title first line goes here…"/>
          <p:cNvSpPr txBox="1"/>
          <p:nvPr/>
        </p:nvSpPr>
        <p:spPr>
          <a:xfrm>
            <a:off x="271429" y="133941"/>
            <a:ext cx="4753282" cy="9897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8" tIns="26788" rIns="26788" bIns="26788">
            <a:spAutoFit/>
          </a:bodyPr>
          <a:lstStyle/>
          <a:p>
            <a:pPr algn="l">
              <a:defRPr sz="31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/>
              <a:t>Data Programming with </a:t>
            </a:r>
            <a:endParaRPr sz="4500">
              <a:latin typeface="+mn-lt"/>
              <a:ea typeface="+mn-ea"/>
              <a:cs typeface="+mn-cs"/>
              <a:sym typeface="Helvetica Neue"/>
            </a:endParaRPr>
          </a:p>
          <a:p>
            <a:pPr algn="l">
              <a:defRPr sz="31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/>
              <a:t>Tamgu (탐구)</a:t>
            </a:r>
          </a:p>
        </p:txBody>
      </p:sp>
      <p:pic>
        <p:nvPicPr>
          <p:cNvPr id="42" name="AppIcon.icns" descr="AppIcon.icns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785100" y="393700"/>
            <a:ext cx="990600" cy="990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First line goes here…"/>
          <p:cNvSpPr txBox="1"/>
          <p:nvPr/>
        </p:nvSpPr>
        <p:spPr>
          <a:xfrm>
            <a:off x="276191" y="228001"/>
            <a:ext cx="6403690" cy="731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 smtClean="0"/>
              <a:t>Automatic Annotation </a:t>
            </a:r>
            <a:r>
              <a:rPr lang="en-US" sz="2000" dirty="0" smtClean="0"/>
              <a:t>(</a:t>
            </a:r>
            <a:r>
              <a:rPr lang="en-US" sz="2000" i="1" dirty="0" smtClean="0"/>
              <a:t>Data Programming)</a:t>
            </a:r>
            <a:endParaRPr lang="en-US" dirty="0" smtClean="0"/>
          </a:p>
          <a:p>
            <a:r>
              <a:rPr lang="en-US" sz="2000" dirty="0" smtClean="0"/>
              <a:t>Capsule (</a:t>
            </a:r>
            <a:r>
              <a:rPr lang="en-US" sz="2000" i="1" dirty="0" smtClean="0"/>
              <a:t>based on ABSA: </a:t>
            </a:r>
            <a:r>
              <a:rPr lang="en-US" sz="2000" i="1" dirty="0" err="1" smtClean="0"/>
              <a:t>Brun</a:t>
            </a:r>
            <a:r>
              <a:rPr lang="en-US" sz="2000" i="1" dirty="0" smtClean="0"/>
              <a:t> et al.)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87689" y="1535181"/>
            <a:ext cx="8096913" cy="35394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l"/>
            <a:r>
              <a:rPr lang="en-GB" sz="1600" dirty="0">
                <a:solidFill>
                  <a:srgbClr val="0070C0"/>
                </a:solidFill>
              </a:rPr>
              <a:t>word2vec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</a:t>
            </a:r>
            <a:r>
              <a:rPr lang="en-GB" sz="1800" dirty="0" err="1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wrdvec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(model);</a:t>
            </a:r>
          </a:p>
          <a:p>
            <a:pPr algn="l"/>
            <a:endParaRPr lang="en-GB" sz="1800" dirty="0" smtClean="0">
              <a:solidFill>
                <a:srgbClr val="000000"/>
              </a:solidFill>
              <a:ea typeface="Apple SD 산돌고딕 Neo 옅은체"/>
              <a:cs typeface="Apple SD 산돌고딕 Neo 옅은체"/>
            </a:endParaRPr>
          </a:p>
          <a:p>
            <a:pPr algn="l"/>
            <a:r>
              <a:rPr lang="en-GB" sz="1800" dirty="0" smtClean="0">
                <a:solidFill>
                  <a:srgbClr val="00B050"/>
                </a:solidFill>
                <a:ea typeface="Apple SD 산돌고딕 Neo 옅은체"/>
                <a:cs typeface="Apple SD 산돌고딕 Neo 옅은체"/>
              </a:rPr>
              <a:t>// A capsule that compares a word against a focus through embeddings</a:t>
            </a:r>
          </a:p>
          <a:p>
            <a:pPr algn="l"/>
            <a:r>
              <a:rPr lang="en-GB" sz="1800" dirty="0" smtClean="0">
                <a:solidFill>
                  <a:schemeClr val="accent1"/>
                </a:solidFill>
                <a:ea typeface="Apple SD 산돌고딕 Neo 옅은체"/>
                <a:cs typeface="Apple SD 산돌고딕 Neo 옅은체"/>
              </a:rPr>
              <a:t>function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</a:t>
            </a:r>
            <a:r>
              <a:rPr lang="en-GB" sz="1800" dirty="0" err="1" smtClean="0">
                <a:solidFill>
                  <a:schemeClr val="accent4"/>
                </a:solidFill>
                <a:ea typeface="Apple SD 산돌고딕 Neo 옅은체"/>
                <a:cs typeface="Apple SD 산돌고딕 Neo 옅은체"/>
              </a:rPr>
              <a:t>EmbeddingDistanceOK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(</a:t>
            </a:r>
            <a:r>
              <a:rPr lang="en-GB" sz="1800" dirty="0" smtClean="0">
                <a:solidFill>
                  <a:schemeClr val="accent1"/>
                </a:solidFill>
                <a:ea typeface="Apple SD 산돌고딕 Neo 옅은체"/>
                <a:cs typeface="Apple SD 산돌고딕 Neo 옅은체"/>
              </a:rPr>
              <a:t>string 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word, </a:t>
            </a:r>
            <a:r>
              <a:rPr lang="en-GB" sz="1800" dirty="0" smtClean="0">
                <a:solidFill>
                  <a:schemeClr val="accent1"/>
                </a:solidFill>
                <a:ea typeface="Apple SD 산돌고딕 Neo 옅은체"/>
                <a:cs typeface="Apple SD 산돌고딕 Neo 옅은체"/>
              </a:rPr>
              <a:t>string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focus) {</a:t>
            </a:r>
          </a:p>
          <a:p>
            <a:pPr algn="l"/>
            <a:r>
              <a:rPr lang="en-GB" sz="1800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	</a:t>
            </a:r>
            <a:r>
              <a:rPr lang="en-GB" sz="1800" dirty="0" smtClean="0">
                <a:solidFill>
                  <a:schemeClr val="accent1"/>
                </a:solidFill>
                <a:ea typeface="Apple SD 산돌고딕 Neo 옅은체"/>
                <a:cs typeface="Apple SD 산돌고딕 Neo 옅은체"/>
              </a:rPr>
              <a:t>if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(</a:t>
            </a:r>
            <a:r>
              <a:rPr lang="en-GB" sz="1800" dirty="0" err="1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wrdvec.</a:t>
            </a:r>
            <a:r>
              <a:rPr lang="en-GB" sz="1800" dirty="0" err="1" smtClean="0">
                <a:solidFill>
                  <a:schemeClr val="accent4"/>
                </a:solidFill>
                <a:ea typeface="Apple SD 산돌고딕 Neo 옅은체"/>
                <a:cs typeface="Apple SD 산돌고딕 Neo 옅은체"/>
              </a:rPr>
              <a:t>distance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(word, focus) &gt;= 0.7)</a:t>
            </a:r>
          </a:p>
          <a:p>
            <a:pPr algn="l"/>
            <a:r>
              <a:rPr lang="en-GB" sz="1800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	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	return </a:t>
            </a:r>
            <a:r>
              <a:rPr lang="en-GB" sz="1800" dirty="0" smtClean="0">
                <a:solidFill>
                  <a:schemeClr val="accent1"/>
                </a:solidFill>
                <a:ea typeface="Apple SD 산돌고딕 Neo 옅은체"/>
                <a:cs typeface="Apple SD 산돌고딕 Neo 옅은체"/>
              </a:rPr>
              <a:t>true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;</a:t>
            </a:r>
          </a:p>
          <a:p>
            <a:pPr algn="l"/>
            <a:r>
              <a:rPr lang="en-GB" sz="1800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	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return </a:t>
            </a:r>
            <a:r>
              <a:rPr lang="en-GB" sz="1800" dirty="0" smtClean="0">
                <a:solidFill>
                  <a:schemeClr val="accent1"/>
                </a:solidFill>
                <a:ea typeface="Apple SD 산돌고딕 Neo 옅은체"/>
                <a:cs typeface="Apple SD 산돌고딕 Neo 옅은체"/>
              </a:rPr>
              <a:t>false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;</a:t>
            </a:r>
          </a:p>
          <a:p>
            <a:pPr algn="l"/>
            <a:r>
              <a:rPr lang="en-GB" sz="1800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}</a:t>
            </a:r>
          </a:p>
          <a:p>
            <a:pPr algn="l"/>
            <a:endParaRPr lang="en-GB" sz="1600" dirty="0" smtClean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l"/>
            <a:endParaRPr lang="en-GB"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l"/>
            <a:endParaRPr lang="en-GB"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l"/>
            <a:r>
              <a:rPr lang="en-GB" sz="1600" dirty="0" smtClean="0">
                <a:solidFill>
                  <a:srgbClr val="00B050"/>
                </a:solidFill>
                <a:ea typeface="Apple SD 산돌고딕 Neo 옅은체"/>
                <a:cs typeface="Apple SD 산돌고딕 Neo 옅은체"/>
              </a:rPr>
              <a:t>//We compare our current word against the word embedding "food"</a:t>
            </a:r>
            <a:endParaRPr lang="en-GB" sz="1600" dirty="0" smtClean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l"/>
            <a:r>
              <a:rPr lang="en-GB" sz="1600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a_food</a:t>
            </a:r>
            <a:r>
              <a:rPr lang="en-GB" sz="16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en-GB" sz="1600" dirty="0"/>
              <a:t>← #</a:t>
            </a:r>
            <a:r>
              <a:rPr lang="en-GB" sz="1600" dirty="0">
                <a:solidFill>
                  <a:srgbClr val="0070C0"/>
                </a:solidFill>
              </a:rPr>
              <a:t>food</a:t>
            </a:r>
            <a:r>
              <a:rPr lang="en-GB" sz="1600" dirty="0" smtClean="0"/>
              <a:t>, </a:t>
            </a:r>
            <a:r>
              <a:rPr lang="en-GB" sz="1600" dirty="0" smtClean="0"/>
              <a:t>&lt;</a:t>
            </a:r>
            <a:r>
              <a:rPr lang="en-GB" sz="1600" dirty="0" err="1" smtClean="0">
                <a:solidFill>
                  <a:schemeClr val="accent4"/>
                </a:solidFill>
                <a:ea typeface="Apple SD 산돌고딕 Neo 옅은체"/>
                <a:cs typeface="Apple SD 산돌고딕 Neo 옅은체"/>
              </a:rPr>
              <a:t>EmbeddingDistanceOK</a:t>
            </a:r>
            <a:r>
              <a:rPr lang="en-GB" sz="1600" dirty="0" smtClean="0">
                <a:solidFill>
                  <a:schemeClr val="accent4"/>
                </a:solidFill>
                <a:ea typeface="Apple SD 산돌고딕 Neo 옅은체"/>
                <a:cs typeface="Apple SD 산돌고딕 Neo 옅은체"/>
              </a:rPr>
              <a:t> </a:t>
            </a:r>
            <a:r>
              <a:rPr lang="en-GB" sz="1600" dirty="0" smtClean="0"/>
              <a:t>"</a:t>
            </a:r>
            <a:r>
              <a:rPr lang="en-GB" sz="1600" dirty="0" smtClean="0">
                <a:solidFill>
                  <a:srgbClr val="FF0000"/>
                </a:solidFill>
              </a:rPr>
              <a:t>food</a:t>
            </a:r>
            <a:r>
              <a:rPr lang="en-GB" sz="1600" dirty="0" smtClean="0"/>
              <a:t>"&gt;*.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45808831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491521" y="2857899"/>
            <a:ext cx="5733737" cy="69249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4000" i="0" u="none" strike="noStrike" normalizeH="0" baseline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Functional</a:t>
            </a:r>
            <a:r>
              <a:rPr kumimoji="0" lang="en-GB" sz="4000" i="0" u="none" strike="noStrike" normalizeH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 Programming</a:t>
            </a:r>
            <a:endParaRPr kumimoji="0" lang="en-GB" sz="4000" i="0" u="none" strike="noStrike" normalizeH="0" baseline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+mn-ea"/>
              <a:cs typeface="Apple SD 산돌고딕 Neo 옅은체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131907663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irst line goes here…"/>
          <p:cNvSpPr txBox="1"/>
          <p:nvPr/>
        </p:nvSpPr>
        <p:spPr>
          <a:xfrm>
            <a:off x="276191" y="228001"/>
            <a:ext cx="7655458" cy="792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탐구: </a:t>
            </a:r>
            <a:r>
              <a:rPr lang="en-US" dirty="0" smtClean="0"/>
              <a:t>Current Trends in Programming (Functional)</a:t>
            </a:r>
            <a:endParaRPr dirty="0"/>
          </a:p>
        </p:txBody>
      </p:sp>
      <p:sp>
        <p:nvSpPr>
          <p:cNvPr id="58" name="Tamgu follows the current trend to enrich imperative programming languages with functional capabilities:…"/>
          <p:cNvSpPr txBox="1"/>
          <p:nvPr/>
        </p:nvSpPr>
        <p:spPr>
          <a:xfrm>
            <a:off x="514071" y="1493757"/>
            <a:ext cx="8259337" cy="46782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8100" tIns="38100" rIns="38100" bIns="38100" anchor="ctr">
            <a:spAutoFit/>
          </a:bodyPr>
          <a:lstStyle/>
          <a:p>
            <a:pPr marL="95250" indent="228600" algn="l"/>
            <a:r>
              <a:rPr dirty="0">
                <a:latin typeface="+mn-ea"/>
                <a:ea typeface="+mn-ea"/>
              </a:rPr>
              <a:t>Tamgu follows the current trend to enrich </a:t>
            </a:r>
            <a:r>
              <a:rPr i="1" dirty="0">
                <a:solidFill>
                  <a:srgbClr val="FF0000"/>
                </a:solidFill>
                <a:latin typeface="+mn-ea"/>
                <a:ea typeface="+mn-ea"/>
              </a:rPr>
              <a:t>imperative programming languages with functional capabilities</a:t>
            </a:r>
            <a:r>
              <a:rPr dirty="0">
                <a:latin typeface="+mn-ea"/>
                <a:ea typeface="+mn-ea"/>
              </a:rPr>
              <a:t>:</a:t>
            </a:r>
          </a:p>
          <a:p>
            <a:pPr algn="l"/>
            <a:endParaRPr dirty="0">
              <a:latin typeface="+mn-ea"/>
              <a:ea typeface="+mn-ea"/>
            </a:endParaRPr>
          </a:p>
          <a:p>
            <a:pPr marL="582613" indent="-339725" algn="l">
              <a:buFont typeface="Arial" charset="0"/>
              <a:buChar char="•"/>
            </a:pPr>
            <a:r>
              <a:rPr dirty="0">
                <a:latin typeface="+mn-ea"/>
                <a:ea typeface="+mn-ea"/>
              </a:rPr>
              <a:t>Kotlin (JVM, for android)</a:t>
            </a:r>
          </a:p>
          <a:p>
            <a:pPr marL="582613" indent="-339725" algn="l">
              <a:buFont typeface="Arial" charset="0"/>
              <a:buChar char="•"/>
            </a:pPr>
            <a:r>
              <a:rPr dirty="0">
                <a:latin typeface="+mn-ea"/>
                <a:ea typeface="+mn-ea"/>
              </a:rPr>
              <a:t>Scala (JVM)</a:t>
            </a:r>
          </a:p>
          <a:p>
            <a:pPr marL="582613" indent="-339725" algn="l">
              <a:buFont typeface="Arial" charset="0"/>
              <a:buChar char="•"/>
            </a:pPr>
            <a:r>
              <a:rPr dirty="0">
                <a:latin typeface="+mn-ea"/>
                <a:ea typeface="+mn-ea"/>
              </a:rPr>
              <a:t>Swift (for IOS)</a:t>
            </a:r>
          </a:p>
          <a:p>
            <a:pPr marL="582613" indent="-339725" algn="l">
              <a:buFont typeface="Arial" charset="0"/>
              <a:buChar char="•"/>
            </a:pPr>
            <a:r>
              <a:rPr dirty="0">
                <a:latin typeface="+mn-ea"/>
                <a:ea typeface="+mn-ea"/>
              </a:rPr>
              <a:t>Java</a:t>
            </a:r>
          </a:p>
          <a:p>
            <a:pPr marL="582613" indent="-339725" algn="l">
              <a:buFont typeface="Arial" charset="0"/>
              <a:buChar char="•"/>
            </a:pPr>
            <a:r>
              <a:rPr dirty="0" smtClean="0">
                <a:latin typeface="+mn-ea"/>
                <a:ea typeface="+mn-ea"/>
              </a:rPr>
              <a:t>And </a:t>
            </a:r>
            <a:r>
              <a:rPr dirty="0">
                <a:latin typeface="+mn-ea"/>
                <a:ea typeface="+mn-ea"/>
              </a:rPr>
              <a:t>even C++…</a:t>
            </a:r>
          </a:p>
          <a:p>
            <a:pPr algn="l"/>
            <a:endParaRPr dirty="0">
              <a:latin typeface="+mn-ea"/>
              <a:ea typeface="+mn-ea"/>
            </a:endParaRPr>
          </a:p>
          <a:p>
            <a:pPr algn="l"/>
            <a:r>
              <a:rPr dirty="0">
                <a:latin typeface="+mn-ea"/>
                <a:ea typeface="+mn-ea"/>
              </a:rPr>
              <a:t>Most have heavily borrowed concepts from </a:t>
            </a:r>
            <a:r>
              <a:rPr i="1" dirty="0">
                <a:latin typeface="+mn-ea"/>
                <a:ea typeface="+mn-ea"/>
              </a:rPr>
              <a:t>Haskell</a:t>
            </a:r>
            <a:r>
              <a:rPr dirty="0">
                <a:latin typeface="+mn-ea"/>
                <a:ea typeface="+mn-ea"/>
              </a:rPr>
              <a:t>...</a:t>
            </a:r>
          </a:p>
          <a:p>
            <a:pPr algn="l"/>
            <a:endParaRPr dirty="0">
              <a:latin typeface="+mn-ea"/>
              <a:ea typeface="+mn-ea"/>
            </a:endParaRPr>
          </a:p>
          <a:p>
            <a:pPr algn="l"/>
            <a:r>
              <a:rPr dirty="0">
                <a:latin typeface="+mn-ea"/>
                <a:ea typeface="+mn-ea"/>
              </a:rPr>
              <a:t>And so did Tamgu</a:t>
            </a:r>
            <a:r>
              <a:rPr dirty="0" smtClean="0">
                <a:latin typeface="+mn-ea"/>
                <a:ea typeface="+mn-ea"/>
              </a:rPr>
              <a:t>...</a:t>
            </a:r>
            <a:endParaRPr lang="en-US" dirty="0">
              <a:latin typeface="+mn-ea"/>
              <a:ea typeface="+mn-ea"/>
            </a:endParaRPr>
          </a:p>
          <a:p>
            <a:pPr algn="l"/>
            <a:endParaRPr dirty="0">
              <a:latin typeface="+mn-ea"/>
              <a:ea typeface="+mn-ea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7716" y="4764960"/>
            <a:ext cx="347865" cy="246241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irst line goes here…"/>
          <p:cNvSpPr txBox="1"/>
          <p:nvPr/>
        </p:nvSpPr>
        <p:spPr>
          <a:xfrm>
            <a:off x="276191" y="228001"/>
            <a:ext cx="6403690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smtClean="0"/>
              <a:t>Functional Programming </a:t>
            </a:r>
          </a:p>
          <a:p>
            <a:r>
              <a:rPr sz="1800" i="1" smtClean="0"/>
              <a:t>Example</a:t>
            </a:r>
            <a:r>
              <a:rPr sz="1800" i="1"/>
              <a:t>: map</a:t>
            </a:r>
          </a:p>
        </p:txBody>
      </p:sp>
      <p:sp>
        <p:nvSpPr>
          <p:cNvPr id="61" name="C++:…"/>
          <p:cNvSpPr txBox="1"/>
          <p:nvPr/>
        </p:nvSpPr>
        <p:spPr>
          <a:xfrm>
            <a:off x="5140303" y="4519792"/>
            <a:ext cx="3679095" cy="1065933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457200">
              <a:lnSpc>
                <a:spcPct val="120000"/>
              </a:lnSpc>
              <a:spcBef>
                <a:spcPts val="400"/>
              </a:spcBef>
              <a:defRPr sz="2000" b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 smtClean="0"/>
              <a:t>Swift</a:t>
            </a:r>
            <a:r>
              <a:rPr sz="1600" dirty="0"/>
              <a:t>:</a:t>
            </a:r>
          </a:p>
          <a:p>
            <a:pPr algn="l" defTabSz="457200">
              <a:lnSpc>
                <a:spcPct val="120000"/>
              </a:lnSpc>
              <a:spcBef>
                <a:spcPts val="400"/>
              </a:spcBef>
              <a:defRPr sz="2000" i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i="1" dirty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let </a:t>
            </a:r>
            <a:r>
              <a:rPr lang="fr-FR" sz="1600" i="1" dirty="0" smtClean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v1</a:t>
            </a:r>
            <a:r>
              <a:rPr sz="1600" i="1" dirty="0" smtClean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= </a:t>
            </a:r>
            <a:r>
              <a:rPr sz="1600" i="1" dirty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1..&lt;11</a:t>
            </a:r>
          </a:p>
          <a:p>
            <a:pPr algn="l" defTabSz="457200">
              <a:lnSpc>
                <a:spcPct val="120000"/>
              </a:lnSpc>
              <a:spcBef>
                <a:spcPts val="400"/>
              </a:spcBef>
              <a:defRPr sz="2000" i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i="1" dirty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let </a:t>
            </a:r>
            <a:r>
              <a:rPr lang="fr-FR" sz="1600" i="1" dirty="0" smtClean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v2</a:t>
            </a:r>
            <a:r>
              <a:rPr sz="1600" i="1" dirty="0" smtClean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 </a:t>
            </a:r>
            <a:r>
              <a:rPr sz="1600" i="1" dirty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= </a:t>
            </a:r>
            <a:r>
              <a:rPr lang="fr-FR" sz="1600" i="1" dirty="0" smtClean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v1</a:t>
            </a:r>
            <a:r>
              <a:rPr sz="1600" i="1" dirty="0" smtClean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.map </a:t>
            </a:r>
            <a:r>
              <a:rPr sz="1600" i="1" dirty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{1+$0}</a:t>
            </a:r>
          </a:p>
        </p:txBody>
      </p:sp>
      <p:sp>
        <p:nvSpPr>
          <p:cNvPr id="62" name="Haskell:  map (+1) [1..10]"/>
          <p:cNvSpPr txBox="1"/>
          <p:nvPr/>
        </p:nvSpPr>
        <p:spPr>
          <a:xfrm>
            <a:off x="498396" y="1153341"/>
            <a:ext cx="6877764" cy="4462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457200">
              <a:lnSpc>
                <a:spcPct val="120000"/>
              </a:lnSpc>
              <a:spcBef>
                <a:spcPts val="400"/>
              </a:spcBef>
              <a:defRPr sz="2000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 dirty="0"/>
              <a:t>Haskell</a:t>
            </a:r>
            <a:r>
              <a:rPr dirty="0"/>
              <a:t>:  </a:t>
            </a:r>
            <a:r>
              <a:rPr i="1" dirty="0"/>
              <a:t>map (+1) [1..10</a:t>
            </a:r>
            <a:r>
              <a:rPr i="1" dirty="0" smtClean="0"/>
              <a:t>]</a:t>
            </a:r>
            <a:r>
              <a:rPr lang="fr-FR" i="1" dirty="0"/>
              <a:t> </a:t>
            </a:r>
            <a:r>
              <a:rPr lang="fr-FR" i="1" dirty="0" smtClean="0"/>
              <a:t>  </a:t>
            </a:r>
            <a:r>
              <a:rPr lang="fr-FR" i="1" dirty="0" smtClean="0">
                <a:solidFill>
                  <a:schemeClr val="accent3"/>
                </a:solidFill>
              </a:rPr>
              <a:t>(</a:t>
            </a:r>
            <a:r>
              <a:rPr lang="fr-FR" i="1" dirty="0" err="1" smtClean="0">
                <a:solidFill>
                  <a:schemeClr val="accent3"/>
                </a:solidFill>
              </a:rPr>
              <a:t>result</a:t>
            </a:r>
            <a:r>
              <a:rPr lang="fr-FR" i="1" dirty="0" smtClean="0">
                <a:solidFill>
                  <a:schemeClr val="accent3"/>
                </a:solidFill>
              </a:rPr>
              <a:t> </a:t>
            </a:r>
            <a:r>
              <a:rPr lang="fr-FR" i="1" dirty="0" err="1" smtClean="0">
                <a:solidFill>
                  <a:schemeClr val="accent3"/>
                </a:solidFill>
              </a:rPr>
              <a:t>is</a:t>
            </a:r>
            <a:r>
              <a:rPr lang="fr-FR" i="1" dirty="0" smtClean="0">
                <a:solidFill>
                  <a:schemeClr val="accent3"/>
                </a:solidFill>
              </a:rPr>
              <a:t> [2,3,4,5,6,7,8,9,10,11])</a:t>
            </a:r>
            <a:endParaRPr i="1" dirty="0"/>
          </a:p>
        </p:txBody>
      </p:sp>
      <p:pic>
        <p:nvPicPr>
          <p:cNvPr id="6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51900" y="0"/>
            <a:ext cx="1449611" cy="1449612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Haskell:  map (+1) [1..10]"/>
          <p:cNvSpPr txBox="1"/>
          <p:nvPr/>
        </p:nvSpPr>
        <p:spPr>
          <a:xfrm>
            <a:off x="3082063" y="2030360"/>
            <a:ext cx="3597818" cy="68223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457200">
              <a:lnSpc>
                <a:spcPct val="120000"/>
              </a:lnSpc>
              <a:spcBef>
                <a:spcPts val="400"/>
              </a:spcBef>
              <a:defRPr sz="2000" b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mr-IN" sz="1400" dirty="0">
                <a:solidFill>
                  <a:srgbClr val="009193"/>
                </a:solidFill>
              </a:rPr>
              <a:t>Tamgu </a:t>
            </a:r>
            <a:r>
              <a:rPr lang="mr-IN" sz="1400" i="1" dirty="0">
                <a:solidFill>
                  <a:srgbClr val="009193"/>
                </a:solidFill>
              </a:rPr>
              <a:t>(Taskell</a:t>
            </a:r>
            <a:r>
              <a:rPr lang="mr-IN" sz="1400" i="1" dirty="0" smtClean="0">
                <a:solidFill>
                  <a:srgbClr val="009193"/>
                </a:solidFill>
              </a:rPr>
              <a:t>)</a:t>
            </a:r>
            <a:r>
              <a:rPr lang="mr-IN" sz="1400" dirty="0" smtClean="0"/>
              <a:t>:</a:t>
            </a:r>
            <a:endParaRPr lang="fr-FR" sz="1400" dirty="0" smtClean="0"/>
          </a:p>
          <a:p>
            <a:pPr algn="l" defTabSz="457200">
              <a:lnSpc>
                <a:spcPct val="120000"/>
              </a:lnSpc>
              <a:spcBef>
                <a:spcPts val="400"/>
              </a:spcBef>
              <a:defRPr sz="2000" b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mr-IN" sz="1600" dirty="0" err="1">
                <a:solidFill>
                  <a:srgbClr val="444444"/>
                </a:solidFill>
                <a:ea typeface="Helvetica"/>
                <a:cs typeface="Helvetica"/>
              </a:rPr>
              <a:t>vector</a:t>
            </a:r>
            <a:r>
              <a:rPr lang="mr-IN" sz="1600" dirty="0">
                <a:solidFill>
                  <a:srgbClr val="444444"/>
                </a:solidFill>
                <a:ea typeface="Helvetica"/>
                <a:cs typeface="Helvetica"/>
              </a:rPr>
              <a:t> v2 = &lt;</a:t>
            </a:r>
            <a:r>
              <a:rPr lang="mr-IN" sz="1600" dirty="0" err="1">
                <a:solidFill>
                  <a:srgbClr val="444444"/>
                </a:solidFill>
                <a:ea typeface="Helvetica"/>
                <a:cs typeface="Helvetica"/>
              </a:rPr>
              <a:t>map</a:t>
            </a:r>
            <a:r>
              <a:rPr lang="mr-IN" sz="1600" dirty="0">
                <a:solidFill>
                  <a:srgbClr val="444444"/>
                </a:solidFill>
                <a:ea typeface="Helvetica"/>
                <a:cs typeface="Helvetica"/>
              </a:rPr>
              <a:t> (+1) [1..10]&gt;;</a:t>
            </a:r>
          </a:p>
        </p:txBody>
      </p:sp>
      <p:sp>
        <p:nvSpPr>
          <p:cNvPr id="7" name="C++:…"/>
          <p:cNvSpPr txBox="1"/>
          <p:nvPr/>
        </p:nvSpPr>
        <p:spPr>
          <a:xfrm>
            <a:off x="498397" y="4519793"/>
            <a:ext cx="4058736" cy="1065933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457200">
              <a:lnSpc>
                <a:spcPct val="120000"/>
              </a:lnSpc>
              <a:spcBef>
                <a:spcPts val="400"/>
              </a:spcBef>
              <a:defRPr sz="2000" b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 smtClean="0"/>
              <a:t>Kotlin</a:t>
            </a:r>
            <a:r>
              <a:rPr sz="1600" dirty="0"/>
              <a:t>:</a:t>
            </a:r>
          </a:p>
          <a:p>
            <a:pPr algn="l" defTabSz="457200">
              <a:lnSpc>
                <a:spcPct val="120000"/>
              </a:lnSpc>
              <a:spcBef>
                <a:spcPts val="400"/>
              </a:spcBef>
              <a:defRPr sz="2000" i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/>
              <a:t>val v1 = listOf(1, 2, 3, 4, 5, 6, 7, 8, 9, </a:t>
            </a:r>
            <a:r>
              <a:rPr sz="1600" dirty="0" smtClean="0"/>
              <a:t>10)</a:t>
            </a:r>
            <a:endParaRPr lang="fr-FR" sz="1600" dirty="0" smtClean="0"/>
          </a:p>
          <a:p>
            <a:pPr algn="l" defTabSz="457200">
              <a:lnSpc>
                <a:spcPct val="120000"/>
              </a:lnSpc>
              <a:spcBef>
                <a:spcPts val="400"/>
              </a:spcBef>
              <a:defRPr sz="2000" i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 smtClean="0"/>
              <a:t>val </a:t>
            </a:r>
            <a:r>
              <a:rPr sz="1600" dirty="0"/>
              <a:t>v2 = v1.map( { it+1 }) </a:t>
            </a:r>
          </a:p>
        </p:txBody>
      </p:sp>
      <p:sp>
        <p:nvSpPr>
          <p:cNvPr id="8" name="C++:…"/>
          <p:cNvSpPr txBox="1"/>
          <p:nvPr/>
        </p:nvSpPr>
        <p:spPr>
          <a:xfrm>
            <a:off x="1041089" y="3025705"/>
            <a:ext cx="7778309" cy="1048685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457200">
              <a:lnSpc>
                <a:spcPct val="120000"/>
              </a:lnSpc>
              <a:spcBef>
                <a:spcPts val="400"/>
              </a:spcBef>
              <a:defRPr sz="2000" b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/>
              <a:t>C++:</a:t>
            </a:r>
          </a:p>
          <a:p>
            <a:pPr algn="l" defTabSz="457200">
              <a:lnSpc>
                <a:spcPct val="120000"/>
              </a:lnSpc>
              <a:spcBef>
                <a:spcPts val="400"/>
              </a:spcBef>
              <a:defRPr sz="2000" i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/>
              <a:t>vector&lt;int&gt; v1 = { 1, 2, 3, 4, 5, 6, 7, 8, 9, 10 };</a:t>
            </a:r>
          </a:p>
          <a:p>
            <a:pPr algn="l" defTabSz="457200">
              <a:lnSpc>
                <a:spcPct val="120000"/>
              </a:lnSpc>
              <a:spcBef>
                <a:spcPts val="400"/>
              </a:spcBef>
              <a:defRPr sz="2000" i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/>
              <a:t>auto v2 = mapf(v1, function&lt;int(const int&amp;)&gt;([](const int&amp; i) { return i + 1; </a:t>
            </a:r>
            <a:r>
              <a:rPr sz="1600" dirty="0" smtClean="0"/>
              <a:t>}));</a:t>
            </a:r>
            <a:endParaRPr sz="160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irst line goes here…"/>
          <p:cNvSpPr txBox="1"/>
          <p:nvPr/>
        </p:nvSpPr>
        <p:spPr>
          <a:xfrm>
            <a:off x="276191" y="228001"/>
            <a:ext cx="7655458" cy="423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탐구: </a:t>
            </a:r>
            <a:r>
              <a:rPr lang="en-US" i="1" dirty="0" smtClean="0"/>
              <a:t>Distinctive Features</a:t>
            </a:r>
            <a:endParaRPr i="1" dirty="0"/>
          </a:p>
        </p:txBody>
      </p:sp>
      <p:sp>
        <p:nvSpPr>
          <p:cNvPr id="58" name="Tamgu follows the current trend to enrich imperative programming languages with functional capabilities:…"/>
          <p:cNvSpPr txBox="1"/>
          <p:nvPr/>
        </p:nvSpPr>
        <p:spPr>
          <a:xfrm>
            <a:off x="507540" y="1156013"/>
            <a:ext cx="8335760" cy="39549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342900" indent="-342900" algn="l">
              <a:buFont typeface="Arial" charset="0"/>
              <a:buChar char="•"/>
            </a:pPr>
            <a:r>
              <a:rPr lang="en-GB" sz="1800" dirty="0" smtClean="0">
                <a:latin typeface="+mn-ea"/>
                <a:ea typeface="+mn-ea"/>
              </a:rPr>
              <a:t>We have implemented a quite rich version of Haskell including:</a:t>
            </a:r>
          </a:p>
          <a:p>
            <a:pPr marL="342900" indent="-342900" algn="l">
              <a:buFont typeface="Arial" charset="0"/>
              <a:buChar char="•"/>
            </a:pPr>
            <a:endParaRPr lang="en-GB" sz="1800" dirty="0" smtClean="0">
              <a:latin typeface="+mn-ea"/>
              <a:ea typeface="+mn-ea"/>
            </a:endParaRPr>
          </a:p>
          <a:p>
            <a:pPr marL="1158875" indent="-325438" algn="l">
              <a:buFont typeface="Wingdings" charset="2"/>
              <a:buChar char="§"/>
            </a:pPr>
            <a:r>
              <a:rPr lang="en-GB" sz="1800" dirty="0" smtClean="0">
                <a:latin typeface="+mn-ea"/>
                <a:ea typeface="+mn-ea"/>
              </a:rPr>
              <a:t>Compositionality</a:t>
            </a:r>
          </a:p>
          <a:p>
            <a:pPr marL="1158875" lvl="8" indent="-325438" algn="l">
              <a:buFont typeface="Wingdings" charset="2"/>
              <a:buChar char="§"/>
            </a:pPr>
            <a:r>
              <a:rPr lang="en-GB" sz="1800" dirty="0" smtClean="0">
                <a:latin typeface="+mn-ea"/>
                <a:ea typeface="+mn-ea"/>
              </a:rPr>
              <a:t>Lazy evaluation</a:t>
            </a:r>
          </a:p>
          <a:p>
            <a:pPr marL="1158875" lvl="8" indent="-325438" algn="l">
              <a:buFont typeface="Wingdings" charset="2"/>
              <a:buChar char="§"/>
            </a:pPr>
            <a:r>
              <a:rPr lang="en-GB" sz="1800" dirty="0" smtClean="0">
                <a:latin typeface="+mn-ea"/>
                <a:ea typeface="+mn-ea"/>
              </a:rPr>
              <a:t>Some Monades (</a:t>
            </a:r>
            <a:r>
              <a:rPr lang="en-GB" sz="1800" i="1" dirty="0" smtClean="0">
                <a:latin typeface="+mn-ea"/>
                <a:ea typeface="+mn-ea"/>
              </a:rPr>
              <a:t>Nothing</a:t>
            </a:r>
            <a:r>
              <a:rPr lang="en-GB" sz="1800" dirty="0" smtClean="0">
                <a:latin typeface="+mn-ea"/>
                <a:ea typeface="+mn-ea"/>
              </a:rPr>
              <a:t>)</a:t>
            </a:r>
          </a:p>
          <a:p>
            <a:pPr marL="1158875" lvl="8" indent="-325438" algn="l">
              <a:buFont typeface="Wingdings" charset="2"/>
              <a:buChar char="§"/>
            </a:pPr>
            <a:r>
              <a:rPr lang="en-GB" sz="1800" dirty="0" smtClean="0">
                <a:latin typeface="+mn-ea"/>
                <a:ea typeface="+mn-ea"/>
              </a:rPr>
              <a:t>Most Haskell basic functions (</a:t>
            </a:r>
            <a:r>
              <a:rPr lang="en-GB" sz="1800" i="1" dirty="0" smtClean="0">
                <a:latin typeface="+mn-ea"/>
                <a:ea typeface="+mn-ea"/>
              </a:rPr>
              <a:t>map, filter, take </a:t>
            </a:r>
            <a:r>
              <a:rPr lang="en-GB" sz="1800" dirty="0" smtClean="0">
                <a:latin typeface="+mn-ea"/>
                <a:ea typeface="+mn-ea"/>
              </a:rPr>
              <a:t>etc.)</a:t>
            </a:r>
          </a:p>
          <a:p>
            <a:pPr marL="1158875" lvl="8" indent="-325438" algn="l">
              <a:buFont typeface="Wingdings" charset="2"/>
              <a:buChar char="§"/>
            </a:pPr>
            <a:r>
              <a:rPr lang="en-GB" sz="1800" dirty="0" smtClean="0">
                <a:latin typeface="+mn-ea"/>
                <a:ea typeface="+mn-ea"/>
              </a:rPr>
              <a:t>Haskell data structures</a:t>
            </a:r>
          </a:p>
          <a:p>
            <a:pPr marL="1158875" lvl="8" indent="-325438" algn="l">
              <a:buFont typeface="Wingdings" charset="2"/>
              <a:buChar char="§"/>
            </a:pPr>
            <a:r>
              <a:rPr lang="en-GB" sz="1800" dirty="0" smtClean="0">
                <a:latin typeface="+mn-ea"/>
                <a:ea typeface="+mn-ea"/>
              </a:rPr>
              <a:t>Typing (both implicit and explicit)</a:t>
            </a:r>
          </a:p>
          <a:p>
            <a:pPr marL="1158875" lvl="8" indent="-325438" algn="l">
              <a:buFont typeface="Wingdings" charset="2"/>
              <a:buChar char="§"/>
            </a:pPr>
            <a:r>
              <a:rPr lang="en-GB" sz="1800" i="1" dirty="0" smtClean="0">
                <a:solidFill>
                  <a:srgbClr val="FF0000"/>
                </a:solidFill>
                <a:latin typeface="+mn-ea"/>
                <a:ea typeface="+mn-ea"/>
              </a:rPr>
              <a:t>Taskell code can </a:t>
            </a:r>
            <a:r>
              <a:rPr lang="en-GB" sz="1800" i="1" dirty="0">
                <a:solidFill>
                  <a:srgbClr val="FF0000"/>
                </a:solidFill>
                <a:latin typeface="+mn-ea"/>
              </a:rPr>
              <a:t>seamlessly </a:t>
            </a:r>
            <a:r>
              <a:rPr lang="en-GB" sz="1800" i="1" dirty="0" smtClean="0">
                <a:solidFill>
                  <a:srgbClr val="FF0000"/>
                </a:solidFill>
                <a:latin typeface="+mn-ea"/>
                <a:ea typeface="+mn-ea"/>
              </a:rPr>
              <a:t>merge into Tamgu code...</a:t>
            </a:r>
          </a:p>
          <a:p>
            <a:pPr algn="l"/>
            <a:endParaRPr lang="en-GB" sz="1800" b="1" i="1" dirty="0" smtClean="0">
              <a:solidFill>
                <a:srgbClr val="FF0000"/>
              </a:solidFill>
              <a:latin typeface="+mn-ea"/>
              <a:ea typeface="+mn-ea"/>
            </a:endParaRPr>
          </a:p>
          <a:p>
            <a:pPr marL="342900" indent="-342900" algn="l">
              <a:buFont typeface="Arial" charset="0"/>
              <a:buChar char="•"/>
            </a:pPr>
            <a:r>
              <a:rPr lang="en-GB" sz="1800" dirty="0" smtClean="0">
                <a:latin typeface="+mn-ea"/>
                <a:ea typeface="+mn-ea"/>
              </a:rPr>
              <a:t>We also provide a full-fledge predicate language with DCG that can also </a:t>
            </a:r>
            <a:r>
              <a:rPr lang="en-GB" sz="1800" i="1" dirty="0">
                <a:solidFill>
                  <a:srgbClr val="FF0000"/>
                </a:solidFill>
                <a:latin typeface="+mn-ea"/>
              </a:rPr>
              <a:t>seamlessly </a:t>
            </a:r>
            <a:r>
              <a:rPr lang="en-GB" sz="1800" i="1" dirty="0" smtClean="0">
                <a:solidFill>
                  <a:srgbClr val="FF0000"/>
                </a:solidFill>
                <a:latin typeface="+mn-ea"/>
                <a:ea typeface="+mn-ea"/>
              </a:rPr>
              <a:t>merge </a:t>
            </a:r>
            <a:r>
              <a:rPr lang="en-GB" sz="1800" dirty="0" smtClean="0">
                <a:solidFill>
                  <a:srgbClr val="FF0000"/>
                </a:solidFill>
                <a:latin typeface="+mn-ea"/>
                <a:ea typeface="+mn-ea"/>
              </a:rPr>
              <a:t>into Tamgu code</a:t>
            </a:r>
            <a:r>
              <a:rPr lang="en-GB" sz="1800" i="1" dirty="0" smtClean="0">
                <a:latin typeface="+mn-ea"/>
                <a:ea typeface="+mn-ea"/>
              </a:rPr>
              <a:t>.</a:t>
            </a:r>
          </a:p>
          <a:p>
            <a:pPr marL="342900" indent="-342900" algn="l">
              <a:buFont typeface="Arial" charset="0"/>
              <a:buChar char="•"/>
            </a:pPr>
            <a:endParaRPr lang="en-GB" sz="1800" dirty="0">
              <a:latin typeface="+mn-ea"/>
              <a:ea typeface="+mn-ea"/>
            </a:endParaRPr>
          </a:p>
          <a:p>
            <a:pPr algn="l"/>
            <a:r>
              <a:rPr lang="en-GB" sz="1800" b="1" i="1" dirty="0" smtClean="0">
                <a:latin typeface="+mn-ea"/>
                <a:ea typeface="+mn-ea"/>
              </a:rPr>
              <a:t>These two modules share all the same basic Tamgu objects...</a:t>
            </a: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6343" y="221289"/>
            <a:ext cx="811871" cy="860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25936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irst line goes here…"/>
          <p:cNvSpPr txBox="1"/>
          <p:nvPr/>
        </p:nvSpPr>
        <p:spPr>
          <a:xfrm>
            <a:off x="276191" y="228001"/>
            <a:ext cx="6403690" cy="792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 err="1"/>
              <a:t>Tamgu</a:t>
            </a:r>
            <a:r>
              <a:rPr dirty="0"/>
              <a:t> </a:t>
            </a:r>
            <a:r>
              <a:rPr dirty="0" err="1" smtClean="0"/>
              <a:t>탐구</a:t>
            </a:r>
            <a:r>
              <a:rPr lang="en-US" dirty="0" smtClean="0"/>
              <a:t>: </a:t>
            </a:r>
            <a:r>
              <a:rPr lang="en-US" i="1" dirty="0"/>
              <a:t>Distinctive Features</a:t>
            </a:r>
          </a:p>
          <a:p>
            <a:endParaRPr dirty="0"/>
          </a:p>
        </p:txBody>
      </p:sp>
      <p:sp>
        <p:nvSpPr>
          <p:cNvPr id="124" name="//Function definition…"/>
          <p:cNvSpPr txBox="1"/>
          <p:nvPr/>
        </p:nvSpPr>
        <p:spPr>
          <a:xfrm>
            <a:off x="461686" y="2001673"/>
            <a:ext cx="6278963" cy="3031599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>
                <a:solidFill>
                  <a:srgbClr val="008F00"/>
                </a:solidFill>
              </a:rPr>
              <a:t>//Data structures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>
                <a:solidFill>
                  <a:srgbClr val="0505F5"/>
                </a:solidFill>
              </a:rPr>
              <a:t>&lt;dat</a:t>
            </a:r>
            <a:r>
              <a:rPr lang="en-GB" dirty="0" smtClean="0"/>
              <a:t>a Form = Circle </a:t>
            </a:r>
            <a:r>
              <a:rPr lang="en-GB" dirty="0" smtClean="0">
                <a:solidFill>
                  <a:srgbClr val="0505F5"/>
                </a:solidFill>
              </a:rPr>
              <a:t>float</a:t>
            </a:r>
            <a:r>
              <a:rPr lang="en-GB" dirty="0" smtClean="0"/>
              <a:t> </a:t>
            </a:r>
            <a:r>
              <a:rPr lang="en-GB" dirty="0" smtClean="0">
                <a:solidFill>
                  <a:srgbClr val="0505F5"/>
                </a:solidFill>
              </a:rPr>
              <a:t>float</a:t>
            </a:r>
            <a:r>
              <a:rPr lang="en-GB" dirty="0" smtClean="0"/>
              <a:t> </a:t>
            </a:r>
            <a:r>
              <a:rPr lang="en-GB" dirty="0" smtClean="0">
                <a:solidFill>
                  <a:srgbClr val="0505F5"/>
                </a:solidFill>
              </a:rPr>
              <a:t>float</a:t>
            </a:r>
            <a:r>
              <a:rPr lang="en-GB" dirty="0" smtClean="0"/>
              <a:t>  | Rectangle </a:t>
            </a:r>
            <a:r>
              <a:rPr lang="en-GB" dirty="0" smtClean="0">
                <a:solidFill>
                  <a:srgbClr val="0505F5"/>
                </a:solidFill>
              </a:rPr>
              <a:t>float</a:t>
            </a:r>
            <a:r>
              <a:rPr lang="en-GB" dirty="0" smtClean="0"/>
              <a:t> </a:t>
            </a:r>
            <a:r>
              <a:rPr lang="en-GB" dirty="0" smtClean="0">
                <a:solidFill>
                  <a:srgbClr val="0505F5"/>
                </a:solidFill>
              </a:rPr>
              <a:t>float</a:t>
            </a:r>
            <a:r>
              <a:rPr lang="en-GB" dirty="0" smtClean="0"/>
              <a:t> </a:t>
            </a:r>
            <a:r>
              <a:rPr lang="en-GB" dirty="0" smtClean="0">
                <a:solidFill>
                  <a:srgbClr val="0505F5"/>
                </a:solidFill>
              </a:rPr>
              <a:t>float</a:t>
            </a:r>
            <a:r>
              <a:rPr lang="en-GB" dirty="0" smtClean="0"/>
              <a:t> </a:t>
            </a:r>
            <a:r>
              <a:rPr lang="en-GB" dirty="0" smtClean="0">
                <a:solidFill>
                  <a:srgbClr val="0505F5"/>
                </a:solidFill>
              </a:rPr>
              <a:t>float</a:t>
            </a:r>
            <a:r>
              <a:rPr lang="en-GB" dirty="0" smtClean="0"/>
              <a:t>&gt;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>
                <a:solidFill>
                  <a:srgbClr val="008F00"/>
                </a:solidFill>
              </a:rPr>
              <a:t>//Data structure functions</a:t>
            </a:r>
            <a:endParaRPr lang="en-GB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/>
              <a:t>&lt;</a:t>
            </a:r>
            <a:r>
              <a:rPr lang="en-GB" dirty="0" smtClean="0">
                <a:solidFill>
                  <a:srgbClr val="9E2123"/>
                </a:solidFill>
              </a:rPr>
              <a:t>Surface </a:t>
            </a:r>
            <a:r>
              <a:rPr lang="en-GB" dirty="0" smtClean="0"/>
              <a:t>:: Form </a:t>
            </a:r>
            <a:r>
              <a:rPr lang="en-GB" dirty="0">
                <a:latin typeface="Lucida Grande"/>
                <a:ea typeface="Lucida Grande"/>
                <a:cs typeface="Lucida Grande"/>
                <a:sym typeface="Lucida Grande"/>
              </a:rPr>
              <a:t>→</a:t>
            </a:r>
            <a:r>
              <a:rPr lang="en-GB" dirty="0" smtClean="0"/>
              <a:t> </a:t>
            </a:r>
            <a:r>
              <a:rPr lang="en-GB" dirty="0" smtClean="0">
                <a:solidFill>
                  <a:srgbClr val="0505F5"/>
                </a:solidFill>
              </a:rPr>
              <a:t>float</a:t>
            </a:r>
            <a:r>
              <a:rPr lang="en-GB" dirty="0" smtClean="0"/>
              <a:t>&gt;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/>
              <a:t>&lt;</a:t>
            </a:r>
            <a:r>
              <a:rPr lang="en-GB" dirty="0" smtClean="0">
                <a:solidFill>
                  <a:srgbClr val="9E2123"/>
                </a:solidFill>
              </a:rPr>
              <a:t>Surface(</a:t>
            </a:r>
            <a:r>
              <a:rPr lang="en-GB" dirty="0" smtClean="0"/>
              <a:t>Circle _ _ r) = 2π×r²&gt;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/>
              <a:t>&lt;</a:t>
            </a:r>
            <a:r>
              <a:rPr lang="en-GB" dirty="0" smtClean="0">
                <a:solidFill>
                  <a:srgbClr val="9E2123"/>
                </a:solidFill>
              </a:rPr>
              <a:t>Surface(</a:t>
            </a:r>
            <a:r>
              <a:rPr lang="en-GB" dirty="0" smtClean="0"/>
              <a:t>Rectangle x y xx </a:t>
            </a:r>
            <a:r>
              <a:rPr lang="en-GB" dirty="0" err="1" smtClean="0"/>
              <a:t>yy</a:t>
            </a:r>
            <a:r>
              <a:rPr lang="en-GB" dirty="0" smtClean="0"/>
              <a:t>) = </a:t>
            </a:r>
            <a:r>
              <a:rPr lang="en-GB" dirty="0" smtClean="0">
                <a:solidFill>
                  <a:srgbClr val="0505F5"/>
                </a:solidFill>
              </a:rPr>
              <a:t>abs</a:t>
            </a:r>
            <a:r>
              <a:rPr lang="en-GB" dirty="0" smtClean="0"/>
              <a:t>(xx-x) × </a:t>
            </a:r>
            <a:r>
              <a:rPr lang="en-GB" dirty="0" smtClean="0">
                <a:solidFill>
                  <a:srgbClr val="0505F5"/>
                </a:solidFill>
              </a:rPr>
              <a:t>abs</a:t>
            </a:r>
            <a:r>
              <a:rPr lang="en-GB" dirty="0" smtClean="0"/>
              <a:t>(</a:t>
            </a:r>
            <a:r>
              <a:rPr lang="en-GB" dirty="0" err="1" smtClean="0"/>
              <a:t>yy</a:t>
            </a:r>
            <a:r>
              <a:rPr lang="en-GB" dirty="0" smtClean="0"/>
              <a:t>-y)&gt;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 smtClean="0">
              <a:solidFill>
                <a:srgbClr val="008F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>
                <a:solidFill>
                  <a:srgbClr val="008F00"/>
                </a:solidFill>
              </a:rPr>
              <a:t>//Calling the right surface method for each object</a:t>
            </a:r>
            <a:endParaRPr lang="en-GB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>
                <a:solidFill>
                  <a:srgbClr val="9E2123"/>
                </a:solidFill>
              </a:rPr>
              <a:t>Surface</a:t>
            </a:r>
            <a:r>
              <a:rPr lang="en-GB" dirty="0" smtClean="0"/>
              <a:t>(&lt;</a:t>
            </a:r>
            <a:r>
              <a:rPr lang="en-GB" dirty="0" smtClean="0">
                <a:solidFill>
                  <a:srgbClr val="9E2123"/>
                </a:solidFill>
              </a:rPr>
              <a:t>Circle </a:t>
            </a:r>
            <a:r>
              <a:rPr lang="en-GB" dirty="0" smtClean="0"/>
              <a:t>10 20 30&gt;);		 	</a:t>
            </a:r>
            <a:r>
              <a:rPr lang="en-GB" sz="1600" i="1" dirty="0">
                <a:solidFill>
                  <a:srgbClr val="FF0000"/>
                </a:solidFill>
                <a:latin typeface="Helvetica"/>
                <a:ea typeface="Helvetica"/>
                <a:cs typeface="Helvetica"/>
              </a:rPr>
              <a:t>//</a:t>
            </a:r>
            <a:r>
              <a:rPr lang="hr-HR" sz="1600" i="1" dirty="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rPr>
              <a:t> 5654.8667764616</a:t>
            </a:r>
            <a:endParaRPr lang="en-GB" sz="1600" i="1" dirty="0">
              <a:solidFill>
                <a:srgbClr val="FF0000"/>
              </a:solidFill>
              <a:latin typeface="Helvetica"/>
              <a:ea typeface="Helvetica"/>
              <a:cs typeface="Helvetica"/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>
                <a:solidFill>
                  <a:srgbClr val="9E2123"/>
                </a:solidFill>
              </a:rPr>
              <a:t>Surface</a:t>
            </a:r>
            <a:r>
              <a:rPr lang="en-GB" dirty="0" smtClean="0"/>
              <a:t>(&lt;</a:t>
            </a:r>
            <a:r>
              <a:rPr lang="en-GB" dirty="0" smtClean="0">
                <a:solidFill>
                  <a:srgbClr val="9E2123"/>
                </a:solidFill>
              </a:rPr>
              <a:t>Rectangle </a:t>
            </a:r>
            <a:r>
              <a:rPr lang="en-GB" dirty="0" smtClean="0"/>
              <a:t>20 20 40 40&gt;);		</a:t>
            </a:r>
            <a:r>
              <a:rPr lang="en-GB" sz="1600" i="1" dirty="0">
                <a:solidFill>
                  <a:srgbClr val="FF0000"/>
                </a:solidFill>
                <a:latin typeface="Helvetica"/>
                <a:ea typeface="Helvetica"/>
                <a:cs typeface="Helvetica"/>
              </a:rPr>
              <a:t>//400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>
              <a:solidFill>
                <a:srgbClr val="008F00"/>
              </a:solidFill>
            </a:endParaRPr>
          </a:p>
        </p:txBody>
      </p:sp>
      <p:sp>
        <p:nvSpPr>
          <p:cNvPr id="4" name="//Function definition…"/>
          <p:cNvSpPr txBox="1"/>
          <p:nvPr/>
        </p:nvSpPr>
        <p:spPr>
          <a:xfrm>
            <a:off x="2591571" y="912690"/>
            <a:ext cx="5876609" cy="569387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>
                <a:solidFill>
                  <a:srgbClr val="008F00"/>
                </a:solidFill>
              </a:rPr>
              <a:t>//Lazy evaluation and composition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/>
              <a:t>v=</a:t>
            </a:r>
            <a:r>
              <a:rPr lang="en-GB" dirty="0" smtClean="0">
                <a:solidFill>
                  <a:srgbClr val="0505F5"/>
                </a:solidFill>
              </a:rPr>
              <a:t>&lt;ma</a:t>
            </a:r>
            <a:r>
              <a:rPr lang="en-GB" dirty="0" smtClean="0"/>
              <a:t>p (*) . </a:t>
            </a:r>
            <a:r>
              <a:rPr lang="en-GB" dirty="0" err="1" smtClean="0">
                <a:solidFill>
                  <a:srgbClr val="0505F5"/>
                </a:solidFill>
              </a:rPr>
              <a:t>takeWhile</a:t>
            </a:r>
            <a:r>
              <a:rPr lang="en-GB" dirty="0" smtClean="0"/>
              <a:t> (&lt;10) . </a:t>
            </a:r>
            <a:r>
              <a:rPr lang="en-GB" dirty="0" smtClean="0">
                <a:solidFill>
                  <a:srgbClr val="0505F5"/>
                </a:solidFill>
              </a:rPr>
              <a:t>filter</a:t>
            </a:r>
            <a:r>
              <a:rPr lang="en-GB" dirty="0" smtClean="0"/>
              <a:t> (</a:t>
            </a:r>
            <a:r>
              <a:rPr lang="en-GB" dirty="0" smtClean="0">
                <a:solidFill>
                  <a:srgbClr val="0505F5"/>
                </a:solidFill>
              </a:rPr>
              <a:t>odd</a:t>
            </a:r>
            <a:r>
              <a:rPr lang="en-GB" dirty="0" smtClean="0"/>
              <a:t>) [1..] &gt;; </a:t>
            </a:r>
            <a:r>
              <a:rPr lang="en-GB" sz="1600" i="1" dirty="0">
                <a:solidFill>
                  <a:srgbClr val="FF0000"/>
                </a:solidFill>
                <a:latin typeface="Helvetica"/>
                <a:ea typeface="Helvetica"/>
                <a:cs typeface="Helvetica"/>
              </a:rPr>
              <a:t>//[1,9,25,49,81</a:t>
            </a:r>
            <a:r>
              <a:rPr lang="en-GB" sz="1600" i="1" dirty="0" smtClean="0">
                <a:solidFill>
                  <a:srgbClr val="FF0000"/>
                </a:solidFill>
                <a:latin typeface="Helvetica"/>
                <a:ea typeface="Helvetica"/>
                <a:cs typeface="Helvetica"/>
              </a:rPr>
              <a:t>]</a:t>
            </a:r>
            <a:endParaRPr lang="en-GB" sz="1600" i="1" dirty="0">
              <a:solidFill>
                <a:srgbClr val="FF0000"/>
              </a:solidFill>
              <a:latin typeface="Helvetica"/>
              <a:ea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22874724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491521" y="2857899"/>
            <a:ext cx="5733737" cy="69249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4000" i="0" u="none" strike="noStrike" normalizeH="0" baseline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Logical </a:t>
            </a:r>
            <a:r>
              <a:rPr kumimoji="0" lang="en-GB" sz="4000" i="0" u="none" strike="noStrike" normalizeH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Programming</a:t>
            </a:r>
            <a:endParaRPr kumimoji="0" lang="en-GB" sz="4000" i="0" u="none" strike="noStrike" normalizeH="0" baseline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+mn-ea"/>
              <a:cs typeface="Apple SD 산돌고딕 Neo 옅은체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165306049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err="1"/>
              <a:t>Tamgu</a:t>
            </a:r>
            <a:r>
              <a:rPr/>
              <a:t> </a:t>
            </a:r>
            <a:r>
              <a:rPr err="1"/>
              <a:t>탐구</a:t>
            </a:r>
            <a:r>
              <a:rPr/>
              <a:t>: Logical programming</a:t>
            </a:r>
          </a:p>
        </p:txBody>
      </p:sp>
      <p:sp>
        <p:nvSpPr>
          <p:cNvPr id="70" name="Tamgu also provides:…"/>
          <p:cNvSpPr txBox="1"/>
          <p:nvPr/>
        </p:nvSpPr>
        <p:spPr>
          <a:xfrm>
            <a:off x="404740" y="1651578"/>
            <a:ext cx="8335760" cy="3262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/>
            <a:r>
              <a:rPr lang="en-GB" dirty="0" smtClean="0">
                <a:latin typeface="+mn-ea"/>
                <a:ea typeface="+mn-ea"/>
              </a:rPr>
              <a:t>Tamgu as of today provides:</a:t>
            </a:r>
          </a:p>
          <a:p>
            <a:pPr algn="l"/>
            <a:endParaRPr lang="en-GB" dirty="0" smtClean="0">
              <a:latin typeface="+mn-ea"/>
              <a:ea typeface="+mn-ea"/>
            </a:endParaRPr>
          </a:p>
          <a:p>
            <a:pPr marL="230605" indent="-230605" algn="l">
              <a:buSzPct val="100000"/>
              <a:buChar char="•"/>
            </a:pPr>
            <a:r>
              <a:rPr lang="en-GB" dirty="0" smtClean="0">
                <a:latin typeface="+mn-ea"/>
                <a:ea typeface="+mn-ea"/>
              </a:rPr>
              <a:t>A predicate engine fully blended into Tamgu </a:t>
            </a:r>
          </a:p>
          <a:p>
            <a:pPr algn="l"/>
            <a:endParaRPr lang="en-GB" dirty="0" smtClean="0">
              <a:latin typeface="+mn-ea"/>
              <a:ea typeface="+mn-ea"/>
            </a:endParaRPr>
          </a:p>
          <a:p>
            <a:pPr marL="230605" indent="-230605" algn="l">
              <a:buSzPct val="100000"/>
              <a:buChar char="•"/>
            </a:pPr>
            <a:r>
              <a:rPr lang="en-GB" dirty="0" smtClean="0">
                <a:latin typeface="+mn-ea"/>
                <a:ea typeface="+mn-ea"/>
              </a:rPr>
              <a:t>Definite Clause Grammar rules (DCG) that can be embedded into the very fabric of a program.</a:t>
            </a:r>
          </a:p>
          <a:p>
            <a:pPr marL="230605" indent="-230605" algn="l">
              <a:buSzPct val="100000"/>
              <a:buChar char="•"/>
            </a:pPr>
            <a:endParaRPr lang="en-GB" dirty="0" smtClean="0">
              <a:latin typeface="+mn-ea"/>
              <a:ea typeface="+mn-ea"/>
            </a:endParaRPr>
          </a:p>
          <a:p>
            <a:pPr algn="l">
              <a:buSzPct val="100000"/>
            </a:pPr>
            <a:r>
              <a:rPr lang="en-GB" i="1" dirty="0" smtClean="0">
                <a:latin typeface="+mn-ea"/>
                <a:ea typeface="+mn-ea"/>
              </a:rPr>
              <a:t>Not only can you declare </a:t>
            </a:r>
            <a:r>
              <a:rPr lang="en-GB" i="1" dirty="0" err="1" smtClean="0">
                <a:latin typeface="+mn-ea"/>
                <a:ea typeface="+mn-ea"/>
              </a:rPr>
              <a:t>Prolog</a:t>
            </a:r>
            <a:r>
              <a:rPr lang="en-GB" i="1" dirty="0" smtClean="0">
                <a:latin typeface="+mn-ea"/>
                <a:ea typeface="+mn-ea"/>
              </a:rPr>
              <a:t> code into Tamgu code directly, but predicates can also call Tamgu functions back...</a:t>
            </a:r>
            <a:endParaRPr lang="en-GB" i="1" dirty="0">
              <a:latin typeface="+mn-ea"/>
              <a:ea typeface="+mn-ea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851" y="228001"/>
            <a:ext cx="1690029" cy="660167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irst line goes here…"/>
          <p:cNvSpPr txBox="1"/>
          <p:nvPr/>
        </p:nvSpPr>
        <p:spPr>
          <a:xfrm>
            <a:off x="276190" y="228001"/>
            <a:ext cx="8605259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/>
              <a:t>Logical programming </a:t>
            </a:r>
            <a:endParaRPr lang="en-US" smtClean="0"/>
          </a:p>
          <a:p>
            <a:r>
              <a:rPr sz="1800" i="1" smtClean="0"/>
              <a:t>Example</a:t>
            </a:r>
            <a:r>
              <a:rPr sz="1800" i="1"/>
              <a:t>: Detecting mother lineage</a:t>
            </a:r>
          </a:p>
        </p:txBody>
      </p:sp>
      <p:sp>
        <p:nvSpPr>
          <p:cNvPr id="74" name="//Our parent relations, which are stored in the fact base…"/>
          <p:cNvSpPr txBox="1"/>
          <p:nvPr/>
        </p:nvSpPr>
        <p:spPr>
          <a:xfrm>
            <a:off x="353320" y="1169615"/>
            <a:ext cx="8691360" cy="5001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//Our parent relations, which are stored in the fact base</a:t>
            </a: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505F5"/>
                </a:solidFill>
              </a:rPr>
              <a:t>parent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"george"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"sam"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505F5"/>
                </a:solidFill>
              </a:rPr>
              <a:t>parent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"george"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"andy"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parent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FF0000"/>
                </a:solidFill>
              </a:rPr>
              <a:t>"andy"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FF0000"/>
                </a:solidFill>
              </a:rPr>
              <a:t>"mary"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505F5"/>
                </a:solidFill>
              </a:rPr>
              <a:t>parent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"sam"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"christine"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female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FF0000"/>
                </a:solidFill>
              </a:rPr>
              <a:t>"mary"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9E2123"/>
                </a:solidFill>
              </a:rPr>
              <a:t>female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"christine"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//Then our rules</a:t>
            </a: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ancestor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?X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?X</a:t>
            </a:r>
            <a:r>
              <a:rPr sz="1400" dirty="0">
                <a:solidFill>
                  <a:srgbClr val="000000"/>
                </a:solidFill>
              </a:rPr>
              <a:t>) :- </a:t>
            </a:r>
            <a:r>
              <a:rPr sz="1400" dirty="0">
                <a:solidFill>
                  <a:srgbClr val="0505F5"/>
                </a:solidFill>
              </a:rPr>
              <a:t>true</a:t>
            </a:r>
            <a:r>
              <a:rPr sz="1400" dirty="0">
                <a:solidFill>
                  <a:srgbClr val="000000"/>
                </a:solidFill>
              </a:rPr>
              <a:t>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ancestor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?X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?Z</a:t>
            </a:r>
            <a:r>
              <a:rPr sz="1400" dirty="0">
                <a:solidFill>
                  <a:srgbClr val="000000"/>
                </a:solidFill>
              </a:rPr>
              <a:t>) :- </a:t>
            </a:r>
            <a:r>
              <a:rPr sz="1400" dirty="0">
                <a:solidFill>
                  <a:srgbClr val="0505F5"/>
                </a:solidFill>
              </a:rPr>
              <a:t>parent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?X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?Y</a:t>
            </a:r>
            <a:r>
              <a:rPr sz="1400" dirty="0">
                <a:solidFill>
                  <a:srgbClr val="000000"/>
                </a:solidFill>
              </a:rPr>
              <a:t>),</a:t>
            </a:r>
            <a:r>
              <a:rPr sz="1400" dirty="0"/>
              <a:t>ancestor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?Y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?Z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lineage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?X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?Q</a:t>
            </a:r>
            <a:r>
              <a:rPr sz="1400" dirty="0">
                <a:solidFill>
                  <a:srgbClr val="000000"/>
                </a:solidFill>
              </a:rPr>
              <a:t>) :- </a:t>
            </a:r>
            <a:r>
              <a:rPr sz="1400" dirty="0"/>
              <a:t>ancestor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?X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?Q</a:t>
            </a:r>
            <a:r>
              <a:rPr sz="1400" dirty="0">
                <a:solidFill>
                  <a:srgbClr val="000000"/>
                </a:solidFill>
              </a:rPr>
              <a:t>), </a:t>
            </a:r>
            <a:r>
              <a:rPr sz="1400" dirty="0"/>
              <a:t>female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?Q</a:t>
            </a:r>
            <a:r>
              <a:rPr sz="1400" dirty="0" smtClean="0">
                <a:solidFill>
                  <a:srgbClr val="000000"/>
                </a:solidFill>
              </a:rPr>
              <a:t>).</a:t>
            </a: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//In this case, since the recipient variable is a vector, we explore all possibilities. It is directly blended into the regular code...</a:t>
            </a: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505F5"/>
                </a:solidFill>
              </a:rPr>
              <a:t>vector</a:t>
            </a:r>
            <a:r>
              <a:rPr sz="1400" dirty="0">
                <a:solidFill>
                  <a:srgbClr val="000000"/>
                </a:solidFill>
              </a:rPr>
              <a:t> v=</a:t>
            </a:r>
            <a:r>
              <a:rPr sz="1400" dirty="0"/>
              <a:t>lineage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?X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?Z</a:t>
            </a:r>
            <a:r>
              <a:rPr sz="1400" dirty="0">
                <a:solidFill>
                  <a:srgbClr val="000000"/>
                </a:solidFill>
              </a:rPr>
              <a:t>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505F5"/>
                </a:solidFill>
              </a:rPr>
              <a:t>println</a:t>
            </a:r>
            <a:r>
              <a:rPr sz="1400" dirty="0">
                <a:solidFill>
                  <a:srgbClr val="000000"/>
                </a:solidFill>
              </a:rPr>
              <a:t>(v);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4242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>
                <a:solidFill>
                  <a:srgbClr val="000000"/>
                </a:solidFill>
              </a:rPr>
              <a:t>[</a:t>
            </a:r>
            <a:r>
              <a:rPr sz="1600" dirty="0">
                <a:solidFill>
                  <a:srgbClr val="9E2123"/>
                </a:solidFill>
              </a:rPr>
              <a:t>lineage</a:t>
            </a:r>
            <a:r>
              <a:rPr sz="1600" dirty="0">
                <a:solidFill>
                  <a:srgbClr val="000000"/>
                </a:solidFill>
              </a:rPr>
              <a:t>(</a:t>
            </a:r>
            <a:r>
              <a:rPr sz="1600" dirty="0"/>
              <a:t>"george"</a:t>
            </a:r>
            <a:r>
              <a:rPr sz="1600" dirty="0">
                <a:solidFill>
                  <a:srgbClr val="000000"/>
                </a:solidFill>
              </a:rPr>
              <a:t>,</a:t>
            </a:r>
            <a:r>
              <a:rPr sz="1600" dirty="0"/>
              <a:t>"christine"</a:t>
            </a:r>
            <a:r>
              <a:rPr sz="1600" dirty="0">
                <a:solidFill>
                  <a:srgbClr val="000000"/>
                </a:solidFill>
              </a:rPr>
              <a:t>),</a:t>
            </a:r>
            <a:r>
              <a:rPr sz="1600" dirty="0">
                <a:solidFill>
                  <a:srgbClr val="9E2123"/>
                </a:solidFill>
              </a:rPr>
              <a:t>lineage</a:t>
            </a:r>
            <a:r>
              <a:rPr sz="1600" dirty="0">
                <a:solidFill>
                  <a:srgbClr val="000000"/>
                </a:solidFill>
              </a:rPr>
              <a:t>(</a:t>
            </a:r>
            <a:r>
              <a:rPr sz="1600" dirty="0"/>
              <a:t>"george"</a:t>
            </a:r>
            <a:r>
              <a:rPr sz="1600" dirty="0">
                <a:solidFill>
                  <a:srgbClr val="000000"/>
                </a:solidFill>
              </a:rPr>
              <a:t>,</a:t>
            </a:r>
            <a:r>
              <a:rPr sz="1600" dirty="0"/>
              <a:t>"mary</a:t>
            </a:r>
            <a:r>
              <a:rPr sz="1600" dirty="0" smtClean="0"/>
              <a:t>"</a:t>
            </a:r>
            <a:r>
              <a:rPr sz="1600" dirty="0" smtClean="0">
                <a:solidFill>
                  <a:srgbClr val="000000"/>
                </a:solidFill>
              </a:rPr>
              <a:t>),</a:t>
            </a:r>
            <a:r>
              <a:rPr sz="1600" dirty="0" smtClean="0">
                <a:solidFill>
                  <a:srgbClr val="9E2123"/>
                </a:solidFill>
              </a:rPr>
              <a:t>lineage</a:t>
            </a:r>
            <a:r>
              <a:rPr sz="1600" dirty="0">
                <a:solidFill>
                  <a:srgbClr val="000000"/>
                </a:solidFill>
              </a:rPr>
              <a:t>(</a:t>
            </a:r>
            <a:r>
              <a:rPr sz="1600" dirty="0"/>
              <a:t>"andy"</a:t>
            </a:r>
            <a:r>
              <a:rPr sz="1600" dirty="0">
                <a:solidFill>
                  <a:srgbClr val="000000"/>
                </a:solidFill>
              </a:rPr>
              <a:t>,</a:t>
            </a:r>
            <a:r>
              <a:rPr sz="1600" dirty="0"/>
              <a:t>"mary</a:t>
            </a:r>
            <a:r>
              <a:rPr sz="1600" dirty="0" smtClean="0"/>
              <a:t>"</a:t>
            </a:r>
            <a:r>
              <a:rPr sz="1600" dirty="0" smtClean="0">
                <a:solidFill>
                  <a:srgbClr val="000000"/>
                </a:solidFill>
              </a:rPr>
              <a:t>),</a:t>
            </a:r>
            <a:endParaRPr lang="fr-FR" sz="1600" dirty="0" smtClean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4242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 smtClean="0">
                <a:solidFill>
                  <a:srgbClr val="9E2123"/>
                </a:solidFill>
              </a:rPr>
              <a:t>lineage</a:t>
            </a:r>
            <a:r>
              <a:rPr sz="1600" dirty="0">
                <a:solidFill>
                  <a:srgbClr val="000000"/>
                </a:solidFill>
              </a:rPr>
              <a:t>(</a:t>
            </a:r>
            <a:r>
              <a:rPr sz="1600" dirty="0"/>
              <a:t>"sam"</a:t>
            </a:r>
            <a:r>
              <a:rPr sz="1600" dirty="0">
                <a:solidFill>
                  <a:srgbClr val="000000"/>
                </a:solidFill>
              </a:rPr>
              <a:t>,</a:t>
            </a:r>
            <a:r>
              <a:rPr sz="1600" dirty="0"/>
              <a:t>"christine"</a:t>
            </a:r>
            <a:r>
              <a:rPr sz="1600" dirty="0">
                <a:solidFill>
                  <a:srgbClr val="000000"/>
                </a:solidFill>
              </a:rPr>
              <a:t>)]</a:t>
            </a:r>
          </a:p>
        </p:txBody>
      </p:sp>
      <p:sp>
        <p:nvSpPr>
          <p:cNvPr id="75" name="Femme"/>
          <p:cNvSpPr/>
          <p:nvPr/>
        </p:nvSpPr>
        <p:spPr>
          <a:xfrm>
            <a:off x="6943663" y="1177501"/>
            <a:ext cx="692274" cy="15311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97" h="21600" extrusionOk="0">
                <a:moveTo>
                  <a:pt x="10652" y="0"/>
                </a:moveTo>
                <a:cubicBezTo>
                  <a:pt x="9610" y="0"/>
                  <a:pt x="8570" y="182"/>
                  <a:pt x="7774" y="547"/>
                </a:cubicBezTo>
                <a:cubicBezTo>
                  <a:pt x="6184" y="1276"/>
                  <a:pt x="6184" y="2458"/>
                  <a:pt x="7774" y="3188"/>
                </a:cubicBezTo>
                <a:cubicBezTo>
                  <a:pt x="9365" y="3917"/>
                  <a:pt x="11943" y="3917"/>
                  <a:pt x="13534" y="3188"/>
                </a:cubicBezTo>
                <a:cubicBezTo>
                  <a:pt x="15124" y="2458"/>
                  <a:pt x="15124" y="1276"/>
                  <a:pt x="13534" y="547"/>
                </a:cubicBezTo>
                <a:cubicBezTo>
                  <a:pt x="12738" y="182"/>
                  <a:pt x="11695" y="0"/>
                  <a:pt x="10652" y="0"/>
                </a:cubicBezTo>
                <a:close/>
                <a:moveTo>
                  <a:pt x="7859" y="4109"/>
                </a:moveTo>
                <a:cubicBezTo>
                  <a:pt x="5671" y="4109"/>
                  <a:pt x="4499" y="4934"/>
                  <a:pt x="4153" y="5420"/>
                </a:cubicBezTo>
                <a:lnTo>
                  <a:pt x="50" y="11877"/>
                </a:lnTo>
                <a:cubicBezTo>
                  <a:pt x="-150" y="12205"/>
                  <a:pt x="268" y="12546"/>
                  <a:pt x="985" y="12638"/>
                </a:cubicBezTo>
                <a:cubicBezTo>
                  <a:pt x="1106" y="12653"/>
                  <a:pt x="1229" y="12661"/>
                  <a:pt x="1349" y="12661"/>
                </a:cubicBezTo>
                <a:cubicBezTo>
                  <a:pt x="1938" y="12661"/>
                  <a:pt x="2478" y="12482"/>
                  <a:pt x="2644" y="12209"/>
                </a:cubicBezTo>
                <a:lnTo>
                  <a:pt x="6269" y="6537"/>
                </a:lnTo>
                <a:lnTo>
                  <a:pt x="6994" y="6537"/>
                </a:lnTo>
                <a:cubicBezTo>
                  <a:pt x="6989" y="6544"/>
                  <a:pt x="6983" y="6551"/>
                  <a:pt x="6979" y="6558"/>
                </a:cubicBezTo>
                <a:lnTo>
                  <a:pt x="2405" y="14438"/>
                </a:lnTo>
                <a:cubicBezTo>
                  <a:pt x="2329" y="14570"/>
                  <a:pt x="2506" y="14676"/>
                  <a:pt x="2803" y="14676"/>
                </a:cubicBezTo>
                <a:lnTo>
                  <a:pt x="6067" y="14676"/>
                </a:lnTo>
                <a:lnTo>
                  <a:pt x="6067" y="20674"/>
                </a:lnTo>
                <a:cubicBezTo>
                  <a:pt x="6067" y="21185"/>
                  <a:pt x="6972" y="21600"/>
                  <a:pt x="8087" y="21600"/>
                </a:cubicBezTo>
                <a:cubicBezTo>
                  <a:pt x="9203" y="21600"/>
                  <a:pt x="10104" y="21185"/>
                  <a:pt x="10104" y="20674"/>
                </a:cubicBezTo>
                <a:lnTo>
                  <a:pt x="10104" y="14676"/>
                </a:lnTo>
                <a:cubicBezTo>
                  <a:pt x="10326" y="14676"/>
                  <a:pt x="10531" y="14676"/>
                  <a:pt x="10608" y="14676"/>
                </a:cubicBezTo>
                <a:cubicBezTo>
                  <a:pt x="10695" y="14676"/>
                  <a:pt x="10945" y="14676"/>
                  <a:pt x="11201" y="14676"/>
                </a:cubicBezTo>
                <a:lnTo>
                  <a:pt x="11201" y="20674"/>
                </a:lnTo>
                <a:cubicBezTo>
                  <a:pt x="11201" y="21185"/>
                  <a:pt x="12105" y="21600"/>
                  <a:pt x="13221" y="21600"/>
                </a:cubicBezTo>
                <a:cubicBezTo>
                  <a:pt x="14337" y="21600"/>
                  <a:pt x="15238" y="21185"/>
                  <a:pt x="15238" y="20674"/>
                </a:cubicBezTo>
                <a:lnTo>
                  <a:pt x="15238" y="14676"/>
                </a:lnTo>
                <a:lnTo>
                  <a:pt x="18410" y="14676"/>
                </a:lnTo>
                <a:cubicBezTo>
                  <a:pt x="18706" y="14676"/>
                  <a:pt x="18887" y="14570"/>
                  <a:pt x="18811" y="14438"/>
                </a:cubicBezTo>
                <a:lnTo>
                  <a:pt x="14237" y="6558"/>
                </a:lnTo>
                <a:cubicBezTo>
                  <a:pt x="14233" y="6551"/>
                  <a:pt x="14227" y="6544"/>
                  <a:pt x="14222" y="6537"/>
                </a:cubicBezTo>
                <a:lnTo>
                  <a:pt x="14932" y="6537"/>
                </a:lnTo>
                <a:lnTo>
                  <a:pt x="18656" y="12192"/>
                </a:lnTo>
                <a:cubicBezTo>
                  <a:pt x="18827" y="12463"/>
                  <a:pt x="19364" y="12638"/>
                  <a:pt x="19948" y="12638"/>
                </a:cubicBezTo>
                <a:cubicBezTo>
                  <a:pt x="20072" y="12638"/>
                  <a:pt x="20199" y="12631"/>
                  <a:pt x="20324" y="12614"/>
                </a:cubicBezTo>
                <a:cubicBezTo>
                  <a:pt x="21038" y="12519"/>
                  <a:pt x="21450" y="12177"/>
                  <a:pt x="21244" y="11850"/>
                </a:cubicBezTo>
                <a:lnTo>
                  <a:pt x="17037" y="5432"/>
                </a:lnTo>
                <a:lnTo>
                  <a:pt x="17022" y="5407"/>
                </a:lnTo>
                <a:cubicBezTo>
                  <a:pt x="16669" y="4924"/>
                  <a:pt x="15494" y="4112"/>
                  <a:pt x="13328" y="4112"/>
                </a:cubicBezTo>
                <a:cubicBezTo>
                  <a:pt x="13316" y="4112"/>
                  <a:pt x="13303" y="4112"/>
                  <a:pt x="13291" y="4112"/>
                </a:cubicBezTo>
                <a:lnTo>
                  <a:pt x="12768" y="4114"/>
                </a:lnTo>
                <a:cubicBezTo>
                  <a:pt x="12732" y="4113"/>
                  <a:pt x="12698" y="4109"/>
                  <a:pt x="12662" y="4109"/>
                </a:cubicBezTo>
                <a:lnTo>
                  <a:pt x="7859" y="4109"/>
                </a:lnTo>
                <a:close/>
              </a:path>
            </a:pathLst>
          </a:cu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38100" tIns="38100" rIns="38100" bIns="38100" anchor="ctr"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First line goes here…"/>
          <p:cNvSpPr txBox="1"/>
          <p:nvPr/>
        </p:nvSpPr>
        <p:spPr>
          <a:xfrm>
            <a:off x="276191" y="228001"/>
            <a:ext cx="6403690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Logical programming </a:t>
            </a:r>
          </a:p>
          <a:p>
            <a:r>
              <a:rPr lang="en-US" sz="1800" i="1" dirty="0" smtClean="0"/>
              <a:t>Example</a:t>
            </a:r>
            <a:r>
              <a:rPr lang="en-US" sz="1800" i="1" dirty="0"/>
              <a:t> </a:t>
            </a:r>
            <a:r>
              <a:rPr lang="en-US" sz="1800" i="1" dirty="0" smtClean="0"/>
              <a:t>in SWI Prolog</a:t>
            </a:r>
            <a:endParaRPr lang="en-US" sz="1800" i="1" dirty="0"/>
          </a:p>
        </p:txBody>
      </p:sp>
      <p:sp>
        <p:nvSpPr>
          <p:cNvPr id="78" name="parent(george,sam).…"/>
          <p:cNvSpPr txBox="1"/>
          <p:nvPr/>
        </p:nvSpPr>
        <p:spPr>
          <a:xfrm>
            <a:off x="528580" y="1369640"/>
            <a:ext cx="8691360" cy="3031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smtClean="0">
                <a:solidFill>
                  <a:srgbClr val="0505F5"/>
                </a:solidFill>
              </a:rPr>
              <a:t>parent</a:t>
            </a:r>
            <a:r>
              <a:rPr dirty="0" smtClean="0"/>
              <a:t>(george,sam</a:t>
            </a:r>
            <a:r>
              <a:rPr dirty="0"/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parent</a:t>
            </a:r>
            <a:r>
              <a:rPr dirty="0"/>
              <a:t>(george,andy).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parent</a:t>
            </a:r>
            <a:r>
              <a:rPr dirty="0"/>
              <a:t>(andy,mary).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parent</a:t>
            </a:r>
            <a:r>
              <a:rPr dirty="0"/>
              <a:t>(sam,christine).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9E2123"/>
                </a:solidFill>
              </a:rPr>
              <a:t>female</a:t>
            </a:r>
            <a:r>
              <a:rPr dirty="0"/>
              <a:t>(mary).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9E2123"/>
                </a:solidFill>
              </a:rPr>
              <a:t>female</a:t>
            </a:r>
            <a:r>
              <a:rPr dirty="0"/>
              <a:t>(christine).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9E2123"/>
                </a:solidFill>
              </a:rPr>
              <a:t>ancestor</a:t>
            </a:r>
            <a:r>
              <a:rPr dirty="0"/>
              <a:t>(X,X) :- </a:t>
            </a:r>
            <a:r>
              <a:rPr dirty="0">
                <a:solidFill>
                  <a:srgbClr val="0505F5"/>
                </a:solidFill>
              </a:rPr>
              <a:t>true</a:t>
            </a:r>
            <a:r>
              <a:rPr dirty="0"/>
              <a:t>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9E2123"/>
                </a:solidFill>
              </a:rPr>
              <a:t>ancestor</a:t>
            </a:r>
            <a:r>
              <a:rPr dirty="0"/>
              <a:t>(X,Z) :- </a:t>
            </a:r>
            <a:r>
              <a:rPr dirty="0">
                <a:solidFill>
                  <a:srgbClr val="0505F5"/>
                </a:solidFill>
              </a:rPr>
              <a:t>parent</a:t>
            </a:r>
            <a:r>
              <a:rPr dirty="0"/>
              <a:t>(X,Y),</a:t>
            </a:r>
            <a:r>
              <a:rPr dirty="0">
                <a:solidFill>
                  <a:srgbClr val="9E2123"/>
                </a:solidFill>
              </a:rPr>
              <a:t>ancestor</a:t>
            </a:r>
            <a:r>
              <a:rPr dirty="0"/>
              <a:t>(Y,Z).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lineage</a:t>
            </a:r>
            <a:r>
              <a:rPr dirty="0"/>
              <a:t>(X,Q) :- </a:t>
            </a:r>
            <a:r>
              <a:rPr dirty="0">
                <a:solidFill>
                  <a:srgbClr val="9E2123"/>
                </a:solidFill>
              </a:rPr>
              <a:t>ancestor</a:t>
            </a:r>
            <a:r>
              <a:rPr dirty="0"/>
              <a:t>(X,Q), </a:t>
            </a:r>
            <a:r>
              <a:rPr dirty="0">
                <a:solidFill>
                  <a:srgbClr val="9E2123"/>
                </a:solidFill>
              </a:rPr>
              <a:t>female</a:t>
            </a:r>
            <a:r>
              <a:rPr dirty="0"/>
              <a:t>(Q</a:t>
            </a:r>
            <a:r>
              <a:rPr dirty="0" smtClean="0"/>
              <a:t>).</a:t>
            </a:r>
            <a:endParaRPr dirty="0"/>
          </a:p>
        </p:txBody>
      </p:sp>
      <p:pic>
        <p:nvPicPr>
          <p:cNvPr id="7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92670" y="228001"/>
            <a:ext cx="1031290" cy="1031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</a:t>
            </a:r>
            <a:r>
              <a:rPr dirty="0" smtClean="0"/>
              <a:t>탐구</a:t>
            </a:r>
            <a:r>
              <a:rPr lang="fr-FR" dirty="0" smtClean="0"/>
              <a:t>: Data </a:t>
            </a:r>
            <a:r>
              <a:rPr lang="fr-FR" dirty="0" err="1" smtClean="0"/>
              <a:t>Programming</a:t>
            </a:r>
            <a:endParaRPr dirty="0"/>
          </a:p>
        </p:txBody>
      </p:sp>
      <p:sp>
        <p:nvSpPr>
          <p:cNvPr id="45" name="What is Tamgu 탐구?"/>
          <p:cNvSpPr txBox="1"/>
          <p:nvPr/>
        </p:nvSpPr>
        <p:spPr>
          <a:xfrm>
            <a:off x="670677" y="1774163"/>
            <a:ext cx="7609723" cy="3616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8100" tIns="38100" rIns="38100" bIns="38100" anchor="ctr">
            <a:spAutoFit/>
          </a:bodyPr>
          <a:lstStyle/>
          <a:p>
            <a:pPr algn="l"/>
            <a:r>
              <a:rPr lang="en-GB" dirty="0" smtClean="0">
                <a:latin typeface="+mn-ea"/>
                <a:ea typeface="+mn-ea"/>
              </a:rPr>
              <a:t>"Today's state-of-the-art machine learning models require </a:t>
            </a:r>
            <a:r>
              <a:rPr lang="en-GB" i="1" dirty="0" smtClean="0">
                <a:latin typeface="+mn-ea"/>
                <a:ea typeface="+mn-ea"/>
              </a:rPr>
              <a:t>massive</a:t>
            </a:r>
            <a:r>
              <a:rPr lang="en-GB" dirty="0" smtClean="0">
                <a:latin typeface="+mn-ea"/>
                <a:ea typeface="+mn-ea"/>
              </a:rPr>
              <a:t> </a:t>
            </a:r>
            <a:r>
              <a:rPr lang="en-GB" dirty="0" err="1" smtClean="0">
                <a:latin typeface="+mn-ea"/>
                <a:ea typeface="+mn-ea"/>
              </a:rPr>
              <a:t>labeled</a:t>
            </a:r>
            <a:r>
              <a:rPr lang="en-GB" dirty="0" smtClean="0">
                <a:latin typeface="+mn-ea"/>
                <a:ea typeface="+mn-ea"/>
              </a:rPr>
              <a:t> training sets--which usually do not exist for real-world applications</a:t>
            </a:r>
            <a:r>
              <a:rPr lang="en-GB" dirty="0">
                <a:latin typeface="+mn-ea"/>
                <a:ea typeface="+mn-ea"/>
              </a:rPr>
              <a:t> </a:t>
            </a:r>
            <a:r>
              <a:rPr lang="en-GB" dirty="0" smtClean="0">
                <a:latin typeface="+mn-ea"/>
                <a:ea typeface="+mn-ea"/>
              </a:rPr>
              <a:t>(…)</a:t>
            </a:r>
          </a:p>
          <a:p>
            <a:pPr algn="l"/>
            <a:endParaRPr lang="en-GB" dirty="0">
              <a:latin typeface="+mn-ea"/>
              <a:ea typeface="+mn-ea"/>
            </a:endParaRPr>
          </a:p>
          <a:p>
            <a:pPr algn="l"/>
            <a:r>
              <a:rPr lang="en-GB" dirty="0" smtClean="0">
                <a:latin typeface="+mn-ea"/>
                <a:ea typeface="+mn-ea"/>
              </a:rPr>
              <a:t>In the new </a:t>
            </a:r>
            <a:r>
              <a:rPr lang="en-GB" i="1" dirty="0" smtClean="0">
                <a:solidFill>
                  <a:srgbClr val="FF0000"/>
                </a:solidFill>
                <a:latin typeface="+mn-ea"/>
                <a:ea typeface="+mn-ea"/>
              </a:rPr>
              <a:t>Data Programming</a:t>
            </a:r>
            <a:r>
              <a:rPr lang="en-GB" dirty="0" smtClean="0">
                <a:latin typeface="+mn-ea"/>
                <a:ea typeface="+mn-ea"/>
              </a:rPr>
              <a:t> paradigm, the developer focuses on writing a set of </a:t>
            </a:r>
            <a:r>
              <a:rPr lang="en-GB" i="1" dirty="0" err="1" smtClean="0">
                <a:latin typeface="+mn-ea"/>
                <a:ea typeface="+mn-ea"/>
              </a:rPr>
              <a:t>labeling</a:t>
            </a:r>
            <a:r>
              <a:rPr lang="en-GB" i="1" dirty="0" smtClean="0">
                <a:latin typeface="+mn-ea"/>
                <a:ea typeface="+mn-ea"/>
              </a:rPr>
              <a:t> functions</a:t>
            </a:r>
            <a:r>
              <a:rPr lang="en-GB" dirty="0" smtClean="0">
                <a:latin typeface="+mn-ea"/>
                <a:ea typeface="+mn-ea"/>
              </a:rPr>
              <a:t>, which are just scripts that programmatically label data."</a:t>
            </a:r>
          </a:p>
          <a:p>
            <a:pPr algn="l"/>
            <a:endParaRPr lang="fr-FR" dirty="0">
              <a:latin typeface="+mn-ea"/>
              <a:ea typeface="+mn-ea"/>
            </a:endParaRPr>
          </a:p>
          <a:p>
            <a:pPr algn="r"/>
            <a:r>
              <a:rPr lang="fr-FR" dirty="0" smtClean="0">
                <a:latin typeface="+mn-ea"/>
                <a:ea typeface="+mn-ea"/>
              </a:rPr>
              <a:t>Christopher Ré (</a:t>
            </a:r>
            <a:r>
              <a:rPr lang="fr-FR" i="1" dirty="0" err="1" smtClean="0">
                <a:latin typeface="+mn-ea"/>
                <a:ea typeface="+mn-ea"/>
              </a:rPr>
              <a:t>Snorkel</a:t>
            </a:r>
            <a:r>
              <a:rPr lang="fr-FR" dirty="0" smtClean="0">
                <a:latin typeface="+mn-ea"/>
                <a:ea typeface="+mn-ea"/>
              </a:rPr>
              <a:t>)</a:t>
            </a:r>
          </a:p>
          <a:p>
            <a:pPr algn="r"/>
            <a:r>
              <a:rPr lang="fr-FR" i="1" dirty="0" smtClean="0">
                <a:latin typeface="+mn-ea"/>
                <a:ea typeface="+mn-ea"/>
              </a:rPr>
              <a:t>P.R. Stanford</a:t>
            </a:r>
            <a:endParaRPr lang="en-GB" i="1" dirty="0" smtClean="0">
              <a:latin typeface="+mn-ea"/>
              <a:ea typeface="+mn-ea"/>
            </a:endParaRPr>
          </a:p>
        </p:txBody>
      </p:sp>
      <p:pic>
        <p:nvPicPr>
          <p:cNvPr id="47" name="AppIcon.icns" descr="AppIcon.icn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85100" y="393700"/>
            <a:ext cx="990600" cy="9906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0141222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491521" y="2857899"/>
            <a:ext cx="5733737" cy="69249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4000" i="0" u="none" strike="noStrike" normalizeH="0" baseline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Use Cases</a:t>
            </a:r>
            <a:endParaRPr kumimoji="0" lang="en-GB" sz="4000" i="0" u="none" strike="noStrike" normalizeH="0" baseline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+mn-ea"/>
              <a:cs typeface="Apple SD 산돌고딕 Neo 옅은체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129101699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irst line goes here…"/>
          <p:cNvSpPr txBox="1"/>
          <p:nvPr/>
        </p:nvSpPr>
        <p:spPr>
          <a:xfrm>
            <a:off x="276191" y="228001"/>
            <a:ext cx="6403690" cy="423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fr-FR"/>
              <a:t>Tamgu </a:t>
            </a:r>
            <a:r>
              <a:rPr lang="fr-FR" err="1"/>
              <a:t>탐구</a:t>
            </a:r>
            <a:r>
              <a:rPr lang="fr-FR"/>
              <a:t>: Use </a:t>
            </a:r>
            <a:r>
              <a:rPr lang="fr-FR" smtClean="0"/>
              <a:t>Cases</a:t>
            </a:r>
            <a:endParaRPr lang="fr-FR" i="1"/>
          </a:p>
        </p:txBody>
      </p:sp>
      <p:sp>
        <p:nvSpPr>
          <p:cNvPr id="3" name="ZoneTexte 2"/>
          <p:cNvSpPr txBox="1"/>
          <p:nvPr/>
        </p:nvSpPr>
        <p:spPr>
          <a:xfrm>
            <a:off x="767774" y="1774065"/>
            <a:ext cx="7875484" cy="266226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en-GB" sz="2400" dirty="0" smtClean="0">
                <a:latin typeface="+mn-ea"/>
                <a:ea typeface="+mn-ea"/>
              </a:rPr>
              <a:t>Tamgu is already used in on-going projects</a:t>
            </a:r>
          </a:p>
          <a:p>
            <a:pPr algn="l"/>
            <a:endParaRPr lang="en-GB" sz="2400" dirty="0" smtClean="0">
              <a:latin typeface="+mn-ea"/>
              <a:ea typeface="+mn-ea"/>
            </a:endParaRPr>
          </a:p>
          <a:p>
            <a:pPr marL="342900" indent="-342900" algn="l">
              <a:buFont typeface="Arial" charset="0"/>
              <a:buChar char="•"/>
            </a:pPr>
            <a:r>
              <a:rPr lang="en-GB" sz="2400" dirty="0" smtClean="0">
                <a:latin typeface="+mn-ea"/>
                <a:ea typeface="+mn-ea"/>
              </a:rPr>
              <a:t>Text annotation (seen before)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GB" sz="2400" dirty="0" smtClean="0">
                <a:latin typeface="+mn-ea"/>
                <a:ea typeface="+mn-ea"/>
              </a:rPr>
              <a:t>Text generation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GB" sz="2400" dirty="0" smtClean="0">
                <a:latin typeface="+mn-ea"/>
                <a:ea typeface="+mn-ea"/>
              </a:rPr>
              <a:t>Error detection in corpus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GB" sz="2400" dirty="0" smtClean="0">
                <a:latin typeface="+mn-ea"/>
                <a:ea typeface="+mn-ea"/>
              </a:rPr>
              <a:t>Address detection</a:t>
            </a:r>
          </a:p>
          <a:p>
            <a:pPr marL="342900" indent="-342900" algn="l">
              <a:buFont typeface="Arial" charset="0"/>
              <a:buChar char="•"/>
            </a:pPr>
            <a:endParaRPr lang="en-GB" sz="24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7830013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irst line goes here…"/>
          <p:cNvSpPr txBox="1"/>
          <p:nvPr/>
        </p:nvSpPr>
        <p:spPr>
          <a:xfrm>
            <a:off x="276190" y="228001"/>
            <a:ext cx="7559271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fr-FR" dirty="0"/>
              <a:t>Tamgu </a:t>
            </a:r>
            <a:r>
              <a:rPr lang="fr-FR" dirty="0" err="1"/>
              <a:t>탐구</a:t>
            </a:r>
            <a:r>
              <a:rPr lang="fr-FR" dirty="0"/>
              <a:t>: Use </a:t>
            </a:r>
            <a:r>
              <a:rPr lang="fr-FR" dirty="0" smtClean="0"/>
              <a:t>Case 1</a:t>
            </a:r>
            <a:endParaRPr lang="fr-FR" i="1" dirty="0"/>
          </a:p>
          <a:p>
            <a:r>
              <a:rPr lang="fr-FR" sz="1800" i="1" dirty="0" err="1"/>
              <a:t>Example</a:t>
            </a:r>
            <a:r>
              <a:rPr lang="fr-FR" sz="1800" i="1" dirty="0"/>
              <a:t> </a:t>
            </a:r>
            <a:r>
              <a:rPr lang="fr-FR" sz="1800" i="1" dirty="0" err="1"/>
              <a:t>generation</a:t>
            </a:r>
            <a:r>
              <a:rPr lang="fr-FR" sz="1800" i="1" dirty="0"/>
              <a:t> </a:t>
            </a:r>
            <a:r>
              <a:rPr lang="fr-FR" sz="1800" i="1" dirty="0" smtClean="0"/>
              <a:t>(Data </a:t>
            </a:r>
            <a:r>
              <a:rPr lang="fr-FR" sz="1800" i="1" dirty="0" err="1" smtClean="0"/>
              <a:t>Programming</a:t>
            </a:r>
            <a:r>
              <a:rPr lang="fr-FR" sz="1800" i="1" dirty="0" smtClean="0"/>
              <a:t>: </a:t>
            </a:r>
            <a:r>
              <a:rPr lang="fr-FR" sz="1800" i="1" dirty="0" err="1" smtClean="0"/>
              <a:t>Synthetic</a:t>
            </a:r>
            <a:r>
              <a:rPr lang="fr-FR" sz="1800" i="1" dirty="0" smtClean="0"/>
              <a:t> </a:t>
            </a:r>
            <a:r>
              <a:rPr lang="fr-FR" sz="1800" i="1" dirty="0" err="1" smtClean="0"/>
              <a:t>Corpora</a:t>
            </a:r>
            <a:r>
              <a:rPr lang="fr-FR" sz="1800" i="1" dirty="0" smtClean="0"/>
              <a:t>)</a:t>
            </a:r>
            <a:endParaRPr lang="fr-FR" sz="1800" i="1" dirty="0"/>
          </a:p>
        </p:txBody>
      </p:sp>
      <p:sp>
        <p:nvSpPr>
          <p:cNvPr id="124" name="subj(&quot;manger&quot;,&quot;dame&quot;).…"/>
          <p:cNvSpPr txBox="1"/>
          <p:nvPr/>
        </p:nvSpPr>
        <p:spPr>
          <a:xfrm>
            <a:off x="276191" y="1305350"/>
            <a:ext cx="4047583" cy="50321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9E2123"/>
                </a:solidFill>
              </a:rPr>
              <a:t>subj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"manger"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"dame"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9E2123"/>
                </a:solidFill>
              </a:rPr>
              <a:t>obj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"manger"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"pomme"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9E2123"/>
                </a:solidFill>
              </a:rPr>
              <a:t>adj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"pomme"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"beau"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9E2123"/>
                </a:solidFill>
              </a:rPr>
              <a:t>prep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"de"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"colline"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9E2123"/>
                </a:solidFill>
              </a:rPr>
              <a:t>comp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"pomme"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"de"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9E2123"/>
                </a:solidFill>
              </a:rPr>
              <a:t>avant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"beau"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noun_phrase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NP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?Det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?Adjc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?Noun</a:t>
            </a:r>
            <a:r>
              <a:rPr sz="1400" dirty="0">
                <a:solidFill>
                  <a:srgbClr val="000000"/>
                </a:solidFill>
              </a:rPr>
              <a:t>)) :-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8282E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 smtClean="0">
                <a:solidFill>
                  <a:srgbClr val="000000"/>
                </a:solidFill>
              </a:rPr>
              <a:t>    </a:t>
            </a:r>
            <a:r>
              <a:rPr sz="1400" dirty="0" smtClean="0">
                <a:solidFill>
                  <a:srgbClr val="9E2123"/>
                </a:solidFill>
              </a:rPr>
              <a:t>det</a:t>
            </a:r>
            <a:r>
              <a:rPr sz="1400" dirty="0" smtClean="0">
                <a:solidFill>
                  <a:srgbClr val="000000"/>
                </a:solidFill>
              </a:rPr>
              <a:t>(</a:t>
            </a:r>
            <a:r>
              <a:rPr sz="1400" dirty="0" smtClean="0"/>
              <a:t>?Noun</a:t>
            </a:r>
            <a:r>
              <a:rPr sz="1400" dirty="0" smtClean="0">
                <a:solidFill>
                  <a:srgbClr val="000000"/>
                </a:solidFill>
              </a:rPr>
              <a:t>,</a:t>
            </a:r>
            <a:r>
              <a:rPr sz="1400" dirty="0" smtClean="0"/>
              <a:t>?Det</a:t>
            </a:r>
            <a:r>
              <a:rPr sz="1400" dirty="0" smtClean="0">
                <a:solidFill>
                  <a:srgbClr val="000000"/>
                </a:solidFill>
              </a:rPr>
              <a:t>),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8282E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 smtClean="0">
                <a:solidFill>
                  <a:srgbClr val="000000"/>
                </a:solidFill>
              </a:rPr>
              <a:t>    </a:t>
            </a:r>
            <a:r>
              <a:rPr sz="1400" dirty="0">
                <a:solidFill>
                  <a:srgbClr val="9E2123"/>
                </a:solidFill>
              </a:rPr>
              <a:t>adj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?Noun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?Adj</a:t>
            </a:r>
            <a:r>
              <a:rPr sz="1400" dirty="0">
                <a:solidFill>
                  <a:srgbClr val="000000"/>
                </a:solidFill>
              </a:rPr>
              <a:t>),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 smtClean="0">
                <a:solidFill>
                  <a:srgbClr val="000000"/>
                </a:solidFill>
              </a:rPr>
              <a:t>    </a:t>
            </a:r>
            <a:r>
              <a:rPr sz="1400" dirty="0" smtClean="0">
                <a:solidFill>
                  <a:srgbClr val="8282E6"/>
                </a:solidFill>
              </a:rPr>
              <a:t>?Adjc</a:t>
            </a:r>
            <a:r>
              <a:rPr sz="1400" dirty="0" smtClean="0">
                <a:solidFill>
                  <a:srgbClr val="000000"/>
                </a:solidFill>
              </a:rPr>
              <a:t> </a:t>
            </a:r>
            <a:r>
              <a:rPr sz="1400" dirty="0" smtClean="0">
                <a:solidFill>
                  <a:srgbClr val="0505F5"/>
                </a:solidFill>
              </a:rPr>
              <a:t>is</a:t>
            </a:r>
            <a:r>
              <a:rPr sz="1400" dirty="0" smtClean="0">
                <a:solidFill>
                  <a:srgbClr val="000000"/>
                </a:solidFill>
              </a:rPr>
              <a:t> </a:t>
            </a:r>
            <a:r>
              <a:rPr sz="1400" b="1" i="1" dirty="0">
                <a:solidFill>
                  <a:srgbClr val="FF0000"/>
                </a:solidFill>
                <a:latin typeface="Helvetica"/>
                <a:ea typeface="Helvetica"/>
                <a:cs typeface="Helvetica"/>
              </a:rPr>
              <a:t>genreadj</a:t>
            </a:r>
            <a:r>
              <a:rPr sz="1400" dirty="0" smtClean="0">
                <a:solidFill>
                  <a:srgbClr val="000000"/>
                </a:solidFill>
              </a:rPr>
              <a:t>(</a:t>
            </a:r>
            <a:r>
              <a:rPr sz="1400" dirty="0" smtClean="0">
                <a:solidFill>
                  <a:srgbClr val="8282E6"/>
                </a:solidFill>
              </a:rPr>
              <a:t>?Noun</a:t>
            </a:r>
            <a:r>
              <a:rPr sz="1400" dirty="0" smtClean="0">
                <a:solidFill>
                  <a:srgbClr val="000000"/>
                </a:solidFill>
              </a:rPr>
              <a:t>,</a:t>
            </a:r>
            <a:r>
              <a:rPr sz="1400" dirty="0" smtClean="0">
                <a:solidFill>
                  <a:srgbClr val="8282E6"/>
                </a:solidFill>
              </a:rPr>
              <a:t>?Adj</a:t>
            </a:r>
            <a:r>
              <a:rPr sz="1400" dirty="0" smtClean="0">
                <a:solidFill>
                  <a:srgbClr val="000000"/>
                </a:solidFill>
              </a:rPr>
              <a:t>),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 smtClean="0">
                <a:solidFill>
                  <a:srgbClr val="000000"/>
                </a:solidFill>
              </a:rPr>
              <a:t>    </a:t>
            </a:r>
            <a:r>
              <a:rPr sz="1400" dirty="0"/>
              <a:t>avant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?Adj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verb_phrase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?SNoun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?Verb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VP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?Verbc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?NP</a:t>
            </a:r>
            <a:r>
              <a:rPr sz="1400" dirty="0">
                <a:solidFill>
                  <a:srgbClr val="000000"/>
                </a:solidFill>
              </a:rPr>
              <a:t>)) :- !,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8282E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00000"/>
                </a:solidFill>
              </a:rPr>
              <a:t>    </a:t>
            </a:r>
            <a:r>
              <a:rPr sz="1400" dirty="0">
                <a:solidFill>
                  <a:srgbClr val="9E2123"/>
                </a:solidFill>
              </a:rPr>
              <a:t>obj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?Verb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?Noun</a:t>
            </a:r>
            <a:r>
              <a:rPr sz="1400" dirty="0">
                <a:solidFill>
                  <a:srgbClr val="000000"/>
                </a:solidFill>
              </a:rPr>
              <a:t>),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00000"/>
                </a:solidFill>
              </a:rPr>
              <a:t>    </a:t>
            </a:r>
            <a:r>
              <a:rPr sz="1400" b="1" i="1" dirty="0">
                <a:solidFill>
                  <a:srgbClr val="FF0000"/>
                </a:solidFill>
              </a:rPr>
              <a:t>conjugue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?SNoun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?Verb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?Verbc</a:t>
            </a:r>
            <a:r>
              <a:rPr sz="1400" dirty="0">
                <a:solidFill>
                  <a:srgbClr val="000000"/>
                </a:solidFill>
              </a:rPr>
              <a:t>),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00000"/>
                </a:solidFill>
              </a:rPr>
              <a:t>    </a:t>
            </a:r>
            <a:r>
              <a:rPr sz="1400" dirty="0"/>
              <a:t>noun_phrase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?NP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sentence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P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?NP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?VP</a:t>
            </a:r>
            <a:r>
              <a:rPr sz="1400" dirty="0">
                <a:solidFill>
                  <a:srgbClr val="000000"/>
                </a:solidFill>
              </a:rPr>
              <a:t>)) :-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8282E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00000"/>
                </a:solidFill>
              </a:rPr>
              <a:t>    </a:t>
            </a:r>
            <a:r>
              <a:rPr sz="1400" dirty="0">
                <a:solidFill>
                  <a:srgbClr val="9E2123"/>
                </a:solidFill>
              </a:rPr>
              <a:t>subj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?Verb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?Noun</a:t>
            </a:r>
            <a:r>
              <a:rPr sz="1400" dirty="0">
                <a:solidFill>
                  <a:srgbClr val="000000"/>
                </a:solidFill>
              </a:rPr>
              <a:t>),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00000"/>
                </a:solidFill>
              </a:rPr>
              <a:t>    </a:t>
            </a:r>
            <a:r>
              <a:rPr sz="1400" dirty="0"/>
              <a:t>noun_phrase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?NP</a:t>
            </a:r>
            <a:r>
              <a:rPr sz="1400" dirty="0">
                <a:solidFill>
                  <a:srgbClr val="000000"/>
                </a:solidFill>
              </a:rPr>
              <a:t>),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00000"/>
                </a:solidFill>
              </a:rPr>
              <a:t>    </a:t>
            </a:r>
            <a:r>
              <a:rPr sz="1400" dirty="0"/>
              <a:t>verb_phrase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?Verb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?VP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4619172" y="1305350"/>
            <a:ext cx="4301803" cy="1369606"/>
          </a:xfrm>
          <a:prstGeom prst="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fr-FR" sz="1400" dirty="0">
                <a:latin typeface="+mn-ea"/>
                <a:ea typeface="+mn-ea"/>
              </a:rPr>
              <a:t>La dame mange </a:t>
            </a:r>
            <a:r>
              <a:rPr lang="fr-FR" sz="1400" i="1" dirty="0">
                <a:solidFill>
                  <a:srgbClr val="FF0000"/>
                </a:solidFill>
                <a:latin typeface="+mn-ea"/>
                <a:ea typeface="+mn-ea"/>
              </a:rPr>
              <a:t>la belle </a:t>
            </a:r>
            <a:r>
              <a:rPr lang="fr-FR" sz="1400" dirty="0">
                <a:latin typeface="+mn-ea"/>
                <a:ea typeface="+mn-ea"/>
              </a:rPr>
              <a:t>pomme de la colline.</a:t>
            </a:r>
          </a:p>
          <a:p>
            <a:pPr algn="l"/>
            <a:r>
              <a:rPr lang="fr-FR" sz="1400" dirty="0" smtClean="0">
                <a:latin typeface="+mn-ea"/>
                <a:ea typeface="+mn-ea"/>
              </a:rPr>
              <a:t>La </a:t>
            </a:r>
            <a:r>
              <a:rPr lang="fr-FR" sz="1400" dirty="0">
                <a:latin typeface="+mn-ea"/>
                <a:ea typeface="+mn-ea"/>
              </a:rPr>
              <a:t>dame </a:t>
            </a:r>
            <a:r>
              <a:rPr lang="fr-FR" sz="1400" i="1" dirty="0">
                <a:solidFill>
                  <a:srgbClr val="FF0000"/>
                </a:solidFill>
                <a:latin typeface="+mn-ea"/>
                <a:ea typeface="+mn-ea"/>
              </a:rPr>
              <a:t>mange</a:t>
            </a:r>
            <a:r>
              <a:rPr lang="fr-FR" sz="1400" dirty="0">
                <a:solidFill>
                  <a:srgbClr val="FF0000"/>
                </a:solidFill>
                <a:latin typeface="+mn-ea"/>
                <a:ea typeface="+mn-ea"/>
              </a:rPr>
              <a:t> </a:t>
            </a:r>
            <a:r>
              <a:rPr lang="fr-FR" sz="1400" dirty="0">
                <a:latin typeface="+mn-ea"/>
                <a:ea typeface="+mn-ea"/>
              </a:rPr>
              <a:t>une belle pomme.</a:t>
            </a:r>
          </a:p>
          <a:p>
            <a:pPr algn="l"/>
            <a:r>
              <a:rPr lang="fr-FR" sz="1400" dirty="0" smtClean="0">
                <a:latin typeface="+mn-ea"/>
                <a:ea typeface="+mn-ea"/>
              </a:rPr>
              <a:t>La </a:t>
            </a:r>
            <a:r>
              <a:rPr lang="fr-FR" sz="1400" dirty="0">
                <a:latin typeface="+mn-ea"/>
                <a:ea typeface="+mn-ea"/>
              </a:rPr>
              <a:t>dame </a:t>
            </a:r>
            <a:r>
              <a:rPr lang="fr-FR" sz="1400" i="1" dirty="0">
                <a:solidFill>
                  <a:srgbClr val="FF0000"/>
                </a:solidFill>
                <a:latin typeface="+mn-ea"/>
                <a:ea typeface="+mn-ea"/>
              </a:rPr>
              <a:t>ne </a:t>
            </a:r>
            <a:r>
              <a:rPr lang="fr-FR" sz="1400" dirty="0">
                <a:latin typeface="+mn-ea"/>
                <a:ea typeface="+mn-ea"/>
              </a:rPr>
              <a:t>mange </a:t>
            </a:r>
            <a:r>
              <a:rPr lang="fr-FR" sz="1400" i="1" dirty="0">
                <a:solidFill>
                  <a:srgbClr val="FF0000"/>
                </a:solidFill>
                <a:latin typeface="+mn-ea"/>
                <a:ea typeface="+mn-ea"/>
              </a:rPr>
              <a:t>pas</a:t>
            </a:r>
            <a:r>
              <a:rPr lang="fr-FR" sz="1400" dirty="0">
                <a:latin typeface="+mn-ea"/>
                <a:ea typeface="+mn-ea"/>
              </a:rPr>
              <a:t> la belle pomme de la colline.</a:t>
            </a:r>
          </a:p>
          <a:p>
            <a:pPr algn="l"/>
            <a:r>
              <a:rPr lang="fr-FR" sz="1400" dirty="0" smtClean="0">
                <a:latin typeface="+mn-ea"/>
                <a:ea typeface="+mn-ea"/>
              </a:rPr>
              <a:t>Une </a:t>
            </a:r>
            <a:r>
              <a:rPr lang="fr-FR" sz="1400" dirty="0">
                <a:latin typeface="+mn-ea"/>
                <a:ea typeface="+mn-ea"/>
              </a:rPr>
              <a:t>pomme </a:t>
            </a:r>
            <a:r>
              <a:rPr lang="fr-FR" sz="1400" i="1" dirty="0">
                <a:solidFill>
                  <a:srgbClr val="FF0000"/>
                </a:solidFill>
                <a:latin typeface="+mn-ea"/>
                <a:ea typeface="+mn-ea"/>
              </a:rPr>
              <a:t>est</a:t>
            </a:r>
            <a:r>
              <a:rPr lang="fr-FR" sz="1400" dirty="0">
                <a:latin typeface="+mn-ea"/>
                <a:ea typeface="+mn-ea"/>
              </a:rPr>
              <a:t> </a:t>
            </a:r>
            <a:r>
              <a:rPr lang="fr-FR" sz="1400" i="1" dirty="0">
                <a:solidFill>
                  <a:srgbClr val="FF0000"/>
                </a:solidFill>
                <a:latin typeface="+mn-ea"/>
                <a:ea typeface="+mn-ea"/>
              </a:rPr>
              <a:t>mangée</a:t>
            </a:r>
            <a:r>
              <a:rPr lang="fr-FR" sz="1400" dirty="0">
                <a:latin typeface="+mn-ea"/>
                <a:ea typeface="+mn-ea"/>
              </a:rPr>
              <a:t> par la dame</a:t>
            </a:r>
            <a:r>
              <a:rPr lang="fr-FR" sz="1400" dirty="0" smtClean="0">
                <a:latin typeface="+mn-ea"/>
                <a:ea typeface="+mn-ea"/>
              </a:rPr>
              <a:t>.</a:t>
            </a:r>
          </a:p>
          <a:p>
            <a:pPr algn="l"/>
            <a:endParaRPr lang="fr-FR" sz="1400" dirty="0">
              <a:latin typeface="+mn-ea"/>
              <a:ea typeface="+mn-ea"/>
            </a:endParaRPr>
          </a:p>
          <a:p>
            <a:pPr algn="l"/>
            <a:r>
              <a:rPr lang="fr-FR" sz="1400" dirty="0" err="1" smtClean="0">
                <a:latin typeface="+mn-ea"/>
                <a:ea typeface="+mn-ea"/>
              </a:rPr>
              <a:t>Etc</a:t>
            </a:r>
            <a:r>
              <a:rPr lang="mr-IN" sz="1400" dirty="0" smtClean="0">
                <a:latin typeface="+mn-ea"/>
                <a:ea typeface="+mn-ea"/>
              </a:rPr>
              <a:t>…</a:t>
            </a:r>
            <a:endParaRPr lang="fr-FR" sz="1400" dirty="0">
              <a:latin typeface="+mn-ea"/>
              <a:ea typeface="+mn-ea"/>
            </a:endParaRPr>
          </a:p>
        </p:txBody>
      </p:sp>
      <p:sp>
        <p:nvSpPr>
          <p:cNvPr id="6" name="function genreadj(string n,string adj) {…"/>
          <p:cNvSpPr txBox="1"/>
          <p:nvPr/>
        </p:nvSpPr>
        <p:spPr>
          <a:xfrm>
            <a:off x="5368878" y="3703641"/>
            <a:ext cx="3619006" cy="2662267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b="1" i="1" dirty="0" err="1" smtClean="0">
                <a:solidFill>
                  <a:schemeClr val="tx1"/>
                </a:solidFill>
              </a:rPr>
              <a:t>Predicates</a:t>
            </a:r>
            <a:r>
              <a:rPr lang="fr-FR" sz="1200" b="1" i="1" dirty="0" smtClean="0">
                <a:solidFill>
                  <a:schemeClr val="tx1"/>
                </a:solidFill>
              </a:rPr>
              <a:t> </a:t>
            </a:r>
            <a:r>
              <a:rPr lang="fr-FR" sz="1200" b="1" i="1" dirty="0" err="1" smtClean="0">
                <a:solidFill>
                  <a:schemeClr val="tx1"/>
                </a:solidFill>
              </a:rPr>
              <a:t>can</a:t>
            </a:r>
            <a:r>
              <a:rPr lang="fr-FR" sz="1200" b="1" i="1" dirty="0" smtClean="0">
                <a:solidFill>
                  <a:schemeClr val="tx1"/>
                </a:solidFill>
              </a:rPr>
              <a:t> call </a:t>
            </a:r>
            <a:r>
              <a:rPr lang="fr-FR" sz="1200" b="1" i="1" dirty="0" err="1" smtClean="0">
                <a:solidFill>
                  <a:schemeClr val="tx1"/>
                </a:solidFill>
              </a:rPr>
              <a:t>functions</a:t>
            </a:r>
            <a:endParaRPr lang="fr-FR" sz="1200" b="1" i="1" dirty="0" smtClean="0">
              <a:solidFill>
                <a:schemeClr val="tx1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fr-FR" sz="1200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 smtClean="0"/>
              <a:t>function</a:t>
            </a:r>
            <a:r>
              <a:rPr sz="1200" dirty="0" smtClean="0">
                <a:solidFill>
                  <a:srgbClr val="000000"/>
                </a:solidFill>
              </a:rPr>
              <a:t> </a:t>
            </a:r>
            <a:r>
              <a:rPr sz="1200" dirty="0">
                <a:solidFill>
                  <a:srgbClr val="9E2123"/>
                </a:solidFill>
              </a:rPr>
              <a:t>genreadj</a:t>
            </a:r>
            <a:r>
              <a:rPr sz="1200" dirty="0">
                <a:solidFill>
                  <a:srgbClr val="000000"/>
                </a:solidFill>
              </a:rPr>
              <a:t>(</a:t>
            </a:r>
            <a:r>
              <a:rPr sz="1200" dirty="0"/>
              <a:t>string</a:t>
            </a:r>
            <a:r>
              <a:rPr sz="1200" dirty="0">
                <a:solidFill>
                  <a:srgbClr val="000000"/>
                </a:solidFill>
              </a:rPr>
              <a:t> n,</a:t>
            </a:r>
            <a:r>
              <a:rPr sz="1200" dirty="0"/>
              <a:t>string</a:t>
            </a:r>
            <a:r>
              <a:rPr sz="1200" dirty="0">
                <a:solidFill>
                  <a:srgbClr val="000000"/>
                </a:solidFill>
              </a:rPr>
              <a:t> adj) {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</a:t>
            </a:r>
            <a:r>
              <a:rPr sz="1200" dirty="0">
                <a:solidFill>
                  <a:srgbClr val="0505F5"/>
                </a:solidFill>
              </a:rPr>
              <a:t>vector</a:t>
            </a:r>
            <a:r>
              <a:rPr sz="1200" dirty="0"/>
              <a:t> nounfeat=trans.</a:t>
            </a:r>
            <a:r>
              <a:rPr sz="1200" dirty="0">
                <a:solidFill>
                  <a:srgbClr val="800080"/>
                </a:solidFill>
              </a:rPr>
              <a:t>lookup</a:t>
            </a:r>
            <a:r>
              <a:rPr sz="1200" dirty="0"/>
              <a:t>(n);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>
                <a:solidFill>
                  <a:srgbClr val="000000"/>
                </a:solidFill>
              </a:rPr>
              <a:t>   </a:t>
            </a:r>
            <a:r>
              <a:rPr sz="1200" dirty="0"/>
              <a:t>for</a:t>
            </a:r>
            <a:r>
              <a:rPr sz="1200" dirty="0">
                <a:solidFill>
                  <a:srgbClr val="000000"/>
                </a:solidFill>
              </a:rPr>
              <a:t> (</a:t>
            </a:r>
            <a:r>
              <a:rPr sz="1200" dirty="0"/>
              <a:t>string</a:t>
            </a:r>
            <a:r>
              <a:rPr sz="1200" dirty="0">
                <a:solidFill>
                  <a:srgbClr val="000000"/>
                </a:solidFill>
              </a:rPr>
              <a:t> m </a:t>
            </a:r>
            <a:r>
              <a:rPr sz="1200" dirty="0"/>
              <a:t>in</a:t>
            </a:r>
            <a:r>
              <a:rPr sz="1200" dirty="0">
                <a:solidFill>
                  <a:srgbClr val="000000"/>
                </a:solidFill>
              </a:rPr>
              <a:t> nounfeat) {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       </a:t>
            </a:r>
            <a:r>
              <a:rPr sz="1200" dirty="0">
                <a:solidFill>
                  <a:srgbClr val="0505F5"/>
                </a:solidFill>
              </a:rPr>
              <a:t>if</a:t>
            </a:r>
            <a:r>
              <a:rPr sz="1200" dirty="0"/>
              <a:t> (</a:t>
            </a:r>
            <a:r>
              <a:rPr sz="1200" dirty="0">
                <a:solidFill>
                  <a:srgbClr val="FF0000"/>
                </a:solidFill>
              </a:rPr>
              <a:t>"+Fem"</a:t>
            </a:r>
            <a:r>
              <a:rPr sz="1200" dirty="0"/>
              <a:t> </a:t>
            </a:r>
            <a:r>
              <a:rPr sz="1200" dirty="0">
                <a:solidFill>
                  <a:srgbClr val="0505F5"/>
                </a:solidFill>
              </a:rPr>
              <a:t>in</a:t>
            </a:r>
            <a:r>
              <a:rPr sz="1200" dirty="0"/>
              <a:t> m)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             adj+=</a:t>
            </a:r>
            <a:r>
              <a:rPr sz="1200" dirty="0">
                <a:solidFill>
                  <a:srgbClr val="FF0000"/>
                </a:solidFill>
              </a:rPr>
              <a:t>"+Fem"</a:t>
            </a:r>
            <a:r>
              <a:rPr sz="1200" dirty="0"/>
              <a:t>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         </a:t>
            </a:r>
            <a:r>
              <a:rPr sz="1200" dirty="0">
                <a:solidFill>
                  <a:srgbClr val="0505F5"/>
                </a:solidFill>
              </a:rPr>
              <a:t>else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             adj+=</a:t>
            </a:r>
            <a:r>
              <a:rPr sz="1200" dirty="0">
                <a:solidFill>
                  <a:srgbClr val="FF0000"/>
                </a:solidFill>
              </a:rPr>
              <a:t>"+Masc"</a:t>
            </a:r>
            <a:r>
              <a:rPr sz="1200" dirty="0"/>
              <a:t>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         </a:t>
            </a:r>
            <a:r>
              <a:rPr sz="1200" dirty="0">
                <a:solidFill>
                  <a:srgbClr val="0505F5"/>
                </a:solidFill>
              </a:rPr>
              <a:t>break</a:t>
            </a:r>
            <a:r>
              <a:rPr sz="1200" dirty="0"/>
              <a:t>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 v=trans.</a:t>
            </a:r>
            <a:r>
              <a:rPr sz="1200" dirty="0">
                <a:solidFill>
                  <a:srgbClr val="800080"/>
                </a:solidFill>
              </a:rPr>
              <a:t>lookdown</a:t>
            </a:r>
            <a:r>
              <a:rPr sz="1200" dirty="0"/>
              <a:t>(adj);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 </a:t>
            </a:r>
            <a:r>
              <a:rPr sz="1200" dirty="0">
                <a:solidFill>
                  <a:srgbClr val="0505F5"/>
                </a:solidFill>
              </a:rPr>
              <a:t>return</a:t>
            </a:r>
            <a:r>
              <a:rPr sz="1200" dirty="0"/>
              <a:t>(v[0]);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}</a:t>
            </a:r>
          </a:p>
        </p:txBody>
      </p:sp>
      <p:cxnSp>
        <p:nvCxnSpPr>
          <p:cNvPr id="5" name="Connecteur en arc 4"/>
          <p:cNvCxnSpPr>
            <a:endCxn id="6" idx="1"/>
          </p:cNvCxnSpPr>
          <p:nvPr/>
        </p:nvCxnSpPr>
        <p:spPr>
          <a:xfrm>
            <a:off x="1635512" y="3694771"/>
            <a:ext cx="3733366" cy="1340004"/>
          </a:xfrm>
          <a:prstGeom prst="curved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60505876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irst line goes here…"/>
          <p:cNvSpPr txBox="1"/>
          <p:nvPr/>
        </p:nvSpPr>
        <p:spPr>
          <a:xfrm>
            <a:off x="276191" y="235952"/>
            <a:ext cx="7496794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GB" dirty="0" smtClean="0"/>
              <a:t>Tamgu </a:t>
            </a:r>
            <a:r>
              <a:rPr lang="en-GB" dirty="0" err="1" smtClean="0"/>
              <a:t>탐구</a:t>
            </a:r>
            <a:r>
              <a:rPr lang="en-GB" dirty="0" smtClean="0"/>
              <a:t>: Use Case 2</a:t>
            </a:r>
            <a:endParaRPr lang="en-GB" i="1" dirty="0" smtClean="0"/>
          </a:p>
          <a:p>
            <a:r>
              <a:rPr lang="en-GB" sz="1800" i="1" dirty="0" smtClean="0"/>
              <a:t>Corpus extension with </a:t>
            </a:r>
            <a:r>
              <a:rPr lang="en-GB" sz="1800" i="1" dirty="0" smtClean="0">
                <a:solidFill>
                  <a:srgbClr val="FF0000"/>
                </a:solidFill>
              </a:rPr>
              <a:t>synthetic</a:t>
            </a:r>
            <a:r>
              <a:rPr lang="en-GB" sz="1800" i="1" dirty="0" smtClean="0"/>
              <a:t> erroneous sentences (NMT)</a:t>
            </a:r>
            <a:endParaRPr lang="en-GB" sz="1800" i="1" dirty="0"/>
          </a:p>
        </p:txBody>
      </p:sp>
      <p:sp>
        <p:nvSpPr>
          <p:cNvPr id="124" name="subj(&quot;manger&quot;,&quot;dame&quot;).…"/>
          <p:cNvSpPr txBox="1"/>
          <p:nvPr/>
        </p:nvSpPr>
        <p:spPr>
          <a:xfrm>
            <a:off x="276191" y="3690618"/>
            <a:ext cx="77009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>
              <a:solidFill>
                <a:srgbClr val="00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470814" y="1160404"/>
            <a:ext cx="8089861" cy="100027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en-GB" sz="2000" dirty="0" smtClean="0">
                <a:latin typeface="+mn-ea"/>
                <a:ea typeface="+mn-ea"/>
              </a:rPr>
              <a:t>The goal is to extend a corpus with synthetic sentences containing typical errors in French...</a:t>
            </a:r>
            <a:endParaRPr lang="en-GB" sz="2000" dirty="0">
              <a:latin typeface="+mn-ea"/>
              <a:ea typeface="+mn-ea"/>
            </a:endParaRPr>
          </a:p>
          <a:p>
            <a:pPr algn="l"/>
            <a:endParaRPr lang="en-GB" sz="2000" dirty="0">
              <a:latin typeface="+mn-ea"/>
              <a:ea typeface="+mn-ea"/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709734" y="2069228"/>
            <a:ext cx="7063251" cy="6309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fr-FR" sz="1800" dirty="0" smtClean="0">
                <a:latin typeface="+mn-ea"/>
                <a:ea typeface="+mn-ea"/>
              </a:rPr>
              <a:t>Tamgu </a:t>
            </a:r>
            <a:r>
              <a:rPr lang="fr-FR" sz="1800" dirty="0" err="1" smtClean="0">
                <a:latin typeface="+mn-ea"/>
                <a:ea typeface="+mn-ea"/>
              </a:rPr>
              <a:t>provides</a:t>
            </a:r>
            <a:r>
              <a:rPr lang="fr-FR" sz="1800" dirty="0" smtClean="0">
                <a:latin typeface="+mn-ea"/>
                <a:ea typeface="+mn-ea"/>
              </a:rPr>
              <a:t> </a:t>
            </a:r>
            <a:r>
              <a:rPr lang="fr-FR" sz="1800" i="1" dirty="0" err="1" smtClean="0">
                <a:latin typeface="+mn-ea"/>
                <a:ea typeface="+mn-ea"/>
              </a:rPr>
              <a:t>lexicons</a:t>
            </a:r>
            <a:r>
              <a:rPr lang="fr-FR" sz="1800" i="1" dirty="0" smtClean="0">
                <a:latin typeface="+mn-ea"/>
                <a:ea typeface="+mn-ea"/>
              </a:rPr>
              <a:t> as </a:t>
            </a:r>
            <a:r>
              <a:rPr lang="fr-FR" sz="1800" i="1" dirty="0" err="1" smtClean="0">
                <a:latin typeface="+mn-ea"/>
                <a:ea typeface="+mn-ea"/>
              </a:rPr>
              <a:t>transducers</a:t>
            </a:r>
            <a:r>
              <a:rPr lang="fr-FR" sz="1800" dirty="0" smtClean="0">
                <a:latin typeface="+mn-ea"/>
                <a:ea typeface="+mn-ea"/>
              </a:rPr>
              <a:t>, </a:t>
            </a:r>
            <a:r>
              <a:rPr lang="fr-FR" sz="1800" dirty="0" err="1" smtClean="0">
                <a:latin typeface="+mn-ea"/>
                <a:ea typeface="+mn-ea"/>
              </a:rPr>
              <a:t>which</a:t>
            </a:r>
            <a:r>
              <a:rPr lang="fr-FR" sz="1800" dirty="0" smtClean="0">
                <a:latin typeface="+mn-ea"/>
                <a:ea typeface="+mn-ea"/>
              </a:rPr>
              <a:t> </a:t>
            </a:r>
            <a:r>
              <a:rPr lang="fr-FR" sz="1800" dirty="0" err="1" smtClean="0">
                <a:latin typeface="+mn-ea"/>
                <a:ea typeface="+mn-ea"/>
              </a:rPr>
              <a:t>can</a:t>
            </a:r>
            <a:r>
              <a:rPr lang="fr-FR" sz="1800" dirty="0" smtClean="0">
                <a:latin typeface="+mn-ea"/>
                <a:ea typeface="+mn-ea"/>
              </a:rPr>
              <a:t> </a:t>
            </a:r>
            <a:r>
              <a:rPr lang="fr-FR" sz="1800" dirty="0" err="1" smtClean="0">
                <a:latin typeface="+mn-ea"/>
                <a:ea typeface="+mn-ea"/>
              </a:rPr>
              <a:t>be</a:t>
            </a:r>
            <a:r>
              <a:rPr lang="fr-FR" sz="1800" dirty="0" smtClean="0">
                <a:latin typeface="+mn-ea"/>
                <a:ea typeface="+mn-ea"/>
              </a:rPr>
              <a:t> </a:t>
            </a:r>
            <a:r>
              <a:rPr lang="fr-FR" sz="1800" dirty="0" err="1" smtClean="0">
                <a:latin typeface="+mn-ea"/>
                <a:ea typeface="+mn-ea"/>
              </a:rPr>
              <a:t>queried</a:t>
            </a:r>
            <a:r>
              <a:rPr lang="fr-FR" sz="1800" dirty="0" smtClean="0">
                <a:latin typeface="+mn-ea"/>
                <a:ea typeface="+mn-ea"/>
              </a:rPr>
              <a:t> </a:t>
            </a:r>
            <a:r>
              <a:rPr lang="fr-FR" sz="1800" dirty="0" err="1" smtClean="0">
                <a:latin typeface="+mn-ea"/>
                <a:ea typeface="+mn-ea"/>
              </a:rPr>
              <a:t>with</a:t>
            </a:r>
            <a:r>
              <a:rPr lang="fr-FR" sz="1800" dirty="0" smtClean="0">
                <a:latin typeface="+mn-ea"/>
                <a:ea typeface="+mn-ea"/>
              </a:rPr>
              <a:t> </a:t>
            </a:r>
            <a:r>
              <a:rPr lang="fr-FR" sz="1800" i="1" dirty="0" err="1" smtClean="0">
                <a:latin typeface="+mn-ea"/>
                <a:ea typeface="+mn-ea"/>
              </a:rPr>
              <a:t>edit</a:t>
            </a:r>
            <a:r>
              <a:rPr lang="fr-FR" sz="1800" i="1" dirty="0" smtClean="0">
                <a:latin typeface="+mn-ea"/>
                <a:ea typeface="+mn-ea"/>
              </a:rPr>
              <a:t> distance flags</a:t>
            </a:r>
            <a:r>
              <a:rPr lang="fr-FR" sz="1800" dirty="0" smtClean="0">
                <a:latin typeface="+mn-ea"/>
                <a:ea typeface="+mn-ea"/>
              </a:rPr>
              <a:t>:</a:t>
            </a:r>
          </a:p>
        </p:txBody>
      </p:sp>
      <p:sp>
        <p:nvSpPr>
          <p:cNvPr id="7" name="analyse = français.lookup(mot.lower(), 2, a_first|a_vowel|a_surface);…"/>
          <p:cNvSpPr txBox="1"/>
          <p:nvPr/>
        </p:nvSpPr>
        <p:spPr>
          <a:xfrm>
            <a:off x="709734" y="3036593"/>
            <a:ext cx="7266413" cy="1308050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smtClean="0"/>
              <a:t>analyse </a:t>
            </a:r>
            <a:r>
              <a:rPr dirty="0"/>
              <a:t>= français.</a:t>
            </a:r>
            <a:r>
              <a:rPr dirty="0">
                <a:solidFill>
                  <a:srgbClr val="800080"/>
                </a:solidFill>
              </a:rPr>
              <a:t>lookup</a:t>
            </a:r>
            <a:r>
              <a:rPr dirty="0"/>
              <a:t>(mot.</a:t>
            </a:r>
            <a:r>
              <a:rPr dirty="0">
                <a:solidFill>
                  <a:srgbClr val="800080"/>
                </a:solidFill>
              </a:rPr>
              <a:t>lower</a:t>
            </a:r>
            <a:r>
              <a:rPr dirty="0"/>
              <a:t>(), 2, </a:t>
            </a:r>
            <a:r>
              <a:rPr dirty="0">
                <a:solidFill>
                  <a:srgbClr val="0505F5"/>
                </a:solidFill>
              </a:rPr>
              <a:t>a_first</a:t>
            </a:r>
            <a:r>
              <a:rPr dirty="0"/>
              <a:t>|</a:t>
            </a:r>
            <a:r>
              <a:rPr dirty="0">
                <a:solidFill>
                  <a:srgbClr val="0505F5"/>
                </a:solidFill>
              </a:rPr>
              <a:t>a_vowel</a:t>
            </a:r>
            <a:r>
              <a:rPr dirty="0"/>
              <a:t>|</a:t>
            </a:r>
            <a:r>
              <a:rPr dirty="0">
                <a:solidFill>
                  <a:srgbClr val="0505F5"/>
                </a:solidFill>
              </a:rPr>
              <a:t>a_surface</a:t>
            </a:r>
            <a:r>
              <a:rPr dirty="0"/>
              <a:t>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smtClean="0"/>
              <a:t>analyse </a:t>
            </a:r>
            <a:r>
              <a:rPr dirty="0"/>
              <a:t>= français.</a:t>
            </a:r>
            <a:r>
              <a:rPr dirty="0">
                <a:solidFill>
                  <a:srgbClr val="800080"/>
                </a:solidFill>
              </a:rPr>
              <a:t>lookup</a:t>
            </a:r>
            <a:r>
              <a:rPr dirty="0"/>
              <a:t>(mot.</a:t>
            </a:r>
            <a:r>
              <a:rPr dirty="0">
                <a:solidFill>
                  <a:srgbClr val="800080"/>
                </a:solidFill>
              </a:rPr>
              <a:t>lower</a:t>
            </a:r>
            <a:r>
              <a:rPr dirty="0"/>
              <a:t>(), 10, </a:t>
            </a:r>
            <a:r>
              <a:rPr dirty="0">
                <a:solidFill>
                  <a:srgbClr val="0505F5"/>
                </a:solidFill>
              </a:rPr>
              <a:t>a_repetition</a:t>
            </a:r>
            <a:r>
              <a:rPr dirty="0"/>
              <a:t>|</a:t>
            </a:r>
            <a:r>
              <a:rPr dirty="0">
                <a:solidFill>
                  <a:srgbClr val="0505F5"/>
                </a:solidFill>
              </a:rPr>
              <a:t>a_first</a:t>
            </a:r>
            <a:r>
              <a:rPr dirty="0"/>
              <a:t>|</a:t>
            </a:r>
            <a:r>
              <a:rPr dirty="0">
                <a:solidFill>
                  <a:srgbClr val="0505F5"/>
                </a:solidFill>
              </a:rPr>
              <a:t>a_surface</a:t>
            </a:r>
            <a:r>
              <a:rPr dirty="0"/>
              <a:t>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smtClean="0"/>
              <a:t>analyse </a:t>
            </a:r>
            <a:r>
              <a:rPr dirty="0"/>
              <a:t>= français.</a:t>
            </a:r>
            <a:r>
              <a:rPr dirty="0">
                <a:solidFill>
                  <a:srgbClr val="800080"/>
                </a:solidFill>
              </a:rPr>
              <a:t>lookup</a:t>
            </a:r>
            <a:r>
              <a:rPr dirty="0"/>
              <a:t>(mot, 1, </a:t>
            </a:r>
            <a:r>
              <a:rPr dirty="0">
                <a:solidFill>
                  <a:srgbClr val="0505F5"/>
                </a:solidFill>
              </a:rPr>
              <a:t>a_switch</a:t>
            </a:r>
            <a:r>
              <a:rPr dirty="0"/>
              <a:t>|</a:t>
            </a:r>
            <a:r>
              <a:rPr dirty="0">
                <a:solidFill>
                  <a:srgbClr val="0505F5"/>
                </a:solidFill>
              </a:rPr>
              <a:t>a_surface</a:t>
            </a:r>
            <a:r>
              <a:rPr dirty="0" smtClean="0"/>
              <a:t>);</a:t>
            </a:r>
            <a:endParaRPr lang="fr-FR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i="1" dirty="0" err="1" smtClean="0">
                <a:solidFill>
                  <a:srgbClr val="FF0000"/>
                </a:solidFill>
              </a:rPr>
              <a:t>We</a:t>
            </a:r>
            <a:r>
              <a:rPr lang="fr-FR" i="1" dirty="0" smtClean="0">
                <a:solidFill>
                  <a:srgbClr val="FF0000"/>
                </a:solidFill>
              </a:rPr>
              <a:t> </a:t>
            </a:r>
            <a:r>
              <a:rPr lang="fr-FR" i="1" dirty="0" err="1" smtClean="0">
                <a:solidFill>
                  <a:srgbClr val="FF0000"/>
                </a:solidFill>
              </a:rPr>
              <a:t>applied</a:t>
            </a:r>
            <a:r>
              <a:rPr lang="fr-FR" i="1" dirty="0" smtClean="0">
                <a:solidFill>
                  <a:srgbClr val="FF0000"/>
                </a:solidFill>
              </a:rPr>
              <a:t> </a:t>
            </a:r>
            <a:r>
              <a:rPr lang="fr-FR" i="1" dirty="0" err="1" smtClean="0">
                <a:solidFill>
                  <a:srgbClr val="FF0000"/>
                </a:solidFill>
              </a:rPr>
              <a:t>this</a:t>
            </a:r>
            <a:r>
              <a:rPr lang="fr-FR" i="1" dirty="0" smtClean="0">
                <a:solidFill>
                  <a:srgbClr val="FF0000"/>
                </a:solidFill>
              </a:rPr>
              <a:t> program to a corpus and </a:t>
            </a:r>
            <a:r>
              <a:rPr lang="fr-FR" i="1" dirty="0" err="1" smtClean="0">
                <a:solidFill>
                  <a:srgbClr val="FF0000"/>
                </a:solidFill>
              </a:rPr>
              <a:t>extracted</a:t>
            </a:r>
            <a:r>
              <a:rPr lang="fr-FR" i="1" dirty="0" smtClean="0">
                <a:solidFill>
                  <a:srgbClr val="FF0000"/>
                </a:solidFill>
              </a:rPr>
              <a:t> </a:t>
            </a:r>
            <a:r>
              <a:rPr lang="fr-FR" i="1" dirty="0" err="1" smtClean="0">
                <a:solidFill>
                  <a:srgbClr val="FF0000"/>
                </a:solidFill>
              </a:rPr>
              <a:t>some</a:t>
            </a:r>
            <a:r>
              <a:rPr lang="fr-FR" i="1" dirty="0" smtClean="0">
                <a:solidFill>
                  <a:srgbClr val="FF0000"/>
                </a:solidFill>
              </a:rPr>
              <a:t> 10,000 </a:t>
            </a:r>
            <a:r>
              <a:rPr lang="fr-FR" i="1" dirty="0" err="1" smtClean="0">
                <a:solidFill>
                  <a:srgbClr val="FF0000"/>
                </a:solidFill>
              </a:rPr>
              <a:t>different</a:t>
            </a:r>
            <a:r>
              <a:rPr lang="fr-FR" i="1" dirty="0" smtClean="0">
                <a:solidFill>
                  <a:srgbClr val="FF0000"/>
                </a:solidFill>
              </a:rPr>
              <a:t> </a:t>
            </a:r>
            <a:r>
              <a:rPr lang="fr-FR" i="1" dirty="0" err="1" smtClean="0">
                <a:solidFill>
                  <a:srgbClr val="FF0000"/>
                </a:solidFill>
              </a:rPr>
              <a:t>words</a:t>
            </a:r>
            <a:endParaRPr i="1" dirty="0">
              <a:solidFill>
                <a:srgbClr val="FF0000"/>
              </a:solidFill>
            </a:endParaRPr>
          </a:p>
        </p:txBody>
      </p:sp>
      <p:sp>
        <p:nvSpPr>
          <p:cNvPr id="8" name="analyse = français.lookup(mot.lower(), 2, a_first|a_vowel|a_surface);…"/>
          <p:cNvSpPr txBox="1"/>
          <p:nvPr/>
        </p:nvSpPr>
        <p:spPr>
          <a:xfrm>
            <a:off x="709733" y="4721488"/>
            <a:ext cx="7266413" cy="1308050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smtClean="0"/>
              <a:t>analyse </a:t>
            </a:r>
            <a:r>
              <a:rPr dirty="0"/>
              <a:t>= français.</a:t>
            </a:r>
            <a:r>
              <a:rPr dirty="0">
                <a:solidFill>
                  <a:srgbClr val="800080"/>
                </a:solidFill>
              </a:rPr>
              <a:t>lookup</a:t>
            </a:r>
            <a:r>
              <a:rPr dirty="0" smtClean="0"/>
              <a:t>(</a:t>
            </a:r>
            <a:r>
              <a:rPr lang="fr-FR" sz="1600" dirty="0">
                <a:solidFill>
                  <a:srgbClr val="FF0000"/>
                </a:solidFill>
                <a:latin typeface="Helvetica"/>
                <a:ea typeface="Helvetica"/>
                <a:cs typeface="Helvetica"/>
              </a:rPr>
              <a:t>’</a:t>
            </a:r>
            <a:r>
              <a:rPr lang="fr-FR" sz="1600" dirty="0" err="1">
                <a:solidFill>
                  <a:srgbClr val="FF0000"/>
                </a:solidFill>
                <a:latin typeface="Helvetica"/>
                <a:ea typeface="Helvetica"/>
                <a:cs typeface="Helvetica"/>
              </a:rPr>
              <a:t>resumé</a:t>
            </a:r>
            <a:r>
              <a:rPr lang="fr-FR" dirty="0" smtClean="0"/>
              <a:t>’</a:t>
            </a:r>
            <a:r>
              <a:rPr dirty="0" smtClean="0"/>
              <a:t>, </a:t>
            </a:r>
            <a:r>
              <a:rPr dirty="0"/>
              <a:t>2, </a:t>
            </a:r>
            <a:r>
              <a:rPr dirty="0">
                <a:solidFill>
                  <a:srgbClr val="0505F5"/>
                </a:solidFill>
              </a:rPr>
              <a:t>a_first</a:t>
            </a:r>
            <a:r>
              <a:rPr dirty="0"/>
              <a:t>|</a:t>
            </a:r>
            <a:r>
              <a:rPr dirty="0">
                <a:solidFill>
                  <a:srgbClr val="0505F5"/>
                </a:solidFill>
              </a:rPr>
              <a:t>a_vowel</a:t>
            </a:r>
            <a:r>
              <a:rPr dirty="0"/>
              <a:t>|</a:t>
            </a:r>
            <a:r>
              <a:rPr dirty="0">
                <a:solidFill>
                  <a:srgbClr val="0505F5"/>
                </a:solidFill>
              </a:rPr>
              <a:t>a_surface</a:t>
            </a:r>
            <a:r>
              <a:rPr dirty="0" smtClean="0"/>
              <a:t>);</a:t>
            </a:r>
            <a:endParaRPr lang="fr-FR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dirty="0" smtClean="0">
                <a:sym typeface="Wingdings"/>
              </a:rPr>
              <a:t> </a:t>
            </a:r>
            <a:r>
              <a:rPr lang="fr-FR" sz="1600" dirty="0" smtClean="0">
                <a:sym typeface="Helvetica"/>
              </a:rPr>
              <a:t>['résumé']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mtClean="0"/>
              <a:t>---------------------------------------------------------------------------------------------------------</a:t>
            </a:r>
            <a:endParaRPr lang="fr-FR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dirty="0"/>
              <a:t>analyse = </a:t>
            </a:r>
            <a:r>
              <a:rPr lang="fr-FR" dirty="0" err="1"/>
              <a:t>français.</a:t>
            </a:r>
            <a:r>
              <a:rPr lang="fr-FR" dirty="0" err="1">
                <a:solidFill>
                  <a:srgbClr val="800080"/>
                </a:solidFill>
              </a:rPr>
              <a:t>lookup</a:t>
            </a:r>
            <a:r>
              <a:rPr lang="fr-FR" dirty="0" smtClean="0"/>
              <a:t>("</a:t>
            </a:r>
            <a:r>
              <a:rPr lang="fr-FR" dirty="0" err="1" smtClean="0">
                <a:solidFill>
                  <a:srgbClr val="FF0000"/>
                </a:solidFill>
              </a:rPr>
              <a:t>trèèèèèèèès</a:t>
            </a:r>
            <a:r>
              <a:rPr lang="fr-FR" dirty="0" smtClean="0"/>
              <a:t>", </a:t>
            </a:r>
            <a:r>
              <a:rPr lang="fr-FR" dirty="0"/>
              <a:t>10, </a:t>
            </a:r>
            <a:r>
              <a:rPr lang="fr-FR" dirty="0" err="1">
                <a:solidFill>
                  <a:srgbClr val="0505F5"/>
                </a:solidFill>
              </a:rPr>
              <a:t>a_repetition</a:t>
            </a:r>
            <a:r>
              <a:rPr lang="fr-FR" dirty="0" err="1"/>
              <a:t>|</a:t>
            </a:r>
            <a:r>
              <a:rPr lang="fr-FR" dirty="0" err="1">
                <a:solidFill>
                  <a:srgbClr val="0505F5"/>
                </a:solidFill>
              </a:rPr>
              <a:t>a_first</a:t>
            </a:r>
            <a:r>
              <a:rPr lang="fr-FR" dirty="0" err="1"/>
              <a:t>|</a:t>
            </a:r>
            <a:r>
              <a:rPr lang="fr-FR" dirty="0" err="1">
                <a:solidFill>
                  <a:srgbClr val="0505F5"/>
                </a:solidFill>
              </a:rPr>
              <a:t>a_surface</a:t>
            </a:r>
            <a:r>
              <a:rPr lang="fr-FR" dirty="0"/>
              <a:t>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dirty="0">
                <a:sym typeface="Wingdings"/>
              </a:rPr>
              <a:t> </a:t>
            </a:r>
            <a:r>
              <a:rPr lang="fr-FR" sz="1600" dirty="0" smtClean="0">
                <a:sym typeface="Helvetica"/>
              </a:rPr>
              <a:t>[’très']</a:t>
            </a:r>
            <a:endParaRPr lang="fr-FR" sz="1600" dirty="0"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16891771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irst line goes here…"/>
          <p:cNvSpPr txBox="1"/>
          <p:nvPr/>
        </p:nvSpPr>
        <p:spPr>
          <a:xfrm>
            <a:off x="276190" y="235952"/>
            <a:ext cx="7709043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GB" dirty="0"/>
              <a:t>Tamgu </a:t>
            </a:r>
            <a:r>
              <a:rPr lang="en-GB" dirty="0" err="1"/>
              <a:t>탐구</a:t>
            </a:r>
            <a:r>
              <a:rPr lang="en-GB" dirty="0"/>
              <a:t>: Use </a:t>
            </a:r>
            <a:r>
              <a:rPr lang="en-GB" dirty="0" smtClean="0"/>
              <a:t>Case 2</a:t>
            </a:r>
            <a:endParaRPr lang="en-GB" i="1" dirty="0"/>
          </a:p>
          <a:p>
            <a:r>
              <a:rPr lang="en-GB" sz="1800" i="1" dirty="0"/>
              <a:t>Corpus extension with </a:t>
            </a:r>
            <a:r>
              <a:rPr lang="en-GB" sz="1800" i="1" dirty="0">
                <a:solidFill>
                  <a:srgbClr val="FF0000"/>
                </a:solidFill>
              </a:rPr>
              <a:t>synthetic</a:t>
            </a:r>
            <a:r>
              <a:rPr lang="en-GB" sz="1800" i="1" dirty="0"/>
              <a:t> erroneous sentences (</a:t>
            </a:r>
            <a:r>
              <a:rPr lang="en-GB" sz="1800" i="1" dirty="0" smtClean="0"/>
              <a:t>NMT)</a:t>
            </a:r>
            <a:endParaRPr lang="en-GB" sz="1800" i="1" dirty="0"/>
          </a:p>
        </p:txBody>
      </p:sp>
      <p:sp>
        <p:nvSpPr>
          <p:cNvPr id="124" name="subj(&quot;manger&quot;,&quot;dame&quot;).…"/>
          <p:cNvSpPr txBox="1"/>
          <p:nvPr/>
        </p:nvSpPr>
        <p:spPr>
          <a:xfrm>
            <a:off x="276191" y="4121798"/>
            <a:ext cx="77009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>
              <a:solidFill>
                <a:srgbClr val="00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614514" y="1871364"/>
            <a:ext cx="7760286" cy="100027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en-GB" sz="2000" dirty="0" smtClean="0">
                <a:latin typeface="+mn-ea"/>
                <a:ea typeface="+mn-ea"/>
              </a:rPr>
              <a:t>We want to generate sentences by replacing correct words with actual errors… </a:t>
            </a:r>
          </a:p>
          <a:p>
            <a:pPr algn="l"/>
            <a:endParaRPr lang="en-GB" sz="2000" dirty="0" smtClean="0">
              <a:latin typeface="+mn-ea"/>
              <a:ea typeface="+mn-ea"/>
            </a:endParaRPr>
          </a:p>
        </p:txBody>
      </p:sp>
      <p:sp>
        <p:nvSpPr>
          <p:cNvPr id="7" name="analyse = français.lookup(mot.lower(), 2, a_first|a_vowel|a_surface);…"/>
          <p:cNvSpPr txBox="1"/>
          <p:nvPr/>
        </p:nvSpPr>
        <p:spPr>
          <a:xfrm>
            <a:off x="614514" y="3375440"/>
            <a:ext cx="3686907" cy="2015936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38100" tIns="38100" rIns="38100" bIns="38100" anchor="ctr">
            <a:spAutoFit/>
          </a:bodyPr>
          <a:lstStyle/>
          <a:p>
            <a:pPr algn="l"/>
            <a:r>
              <a:rPr lang="fr-FR" sz="1800" i="1" dirty="0" smtClean="0">
                <a:latin typeface="+mn-lt"/>
              </a:rPr>
              <a:t>Correct </a:t>
            </a:r>
            <a:r>
              <a:rPr lang="fr-FR" sz="1800" i="1" dirty="0" err="1" smtClean="0">
                <a:latin typeface="+mn-lt"/>
              </a:rPr>
              <a:t>words</a:t>
            </a:r>
            <a:r>
              <a:rPr lang="fr-FR" sz="1800" i="1" dirty="0">
                <a:latin typeface="+mn-lt"/>
              </a:rPr>
              <a:t> </a:t>
            </a:r>
            <a:r>
              <a:rPr lang="fr-FR" sz="1800" i="1" dirty="0" err="1" smtClean="0">
                <a:latin typeface="+mn-lt"/>
              </a:rPr>
              <a:t>provided</a:t>
            </a:r>
            <a:r>
              <a:rPr lang="fr-FR" sz="1800" i="1" dirty="0" smtClean="0">
                <a:latin typeface="+mn-lt"/>
              </a:rPr>
              <a:t> as </a:t>
            </a:r>
            <a:r>
              <a:rPr lang="fr-FR" sz="1800" i="1" dirty="0" err="1" smtClean="0">
                <a:latin typeface="+mn-lt"/>
              </a:rPr>
              <a:t>lexicon</a:t>
            </a:r>
            <a:endParaRPr lang="fr-FR" sz="1800" i="1" dirty="0" smtClean="0">
              <a:latin typeface="+mn-lt"/>
            </a:endParaRPr>
          </a:p>
          <a:p>
            <a:pPr algn="l"/>
            <a:r>
              <a:rPr lang="fr-FR" sz="1800" i="1" dirty="0" err="1" smtClean="0">
                <a:latin typeface="+mn-lt"/>
              </a:rPr>
              <a:t>that</a:t>
            </a:r>
            <a:r>
              <a:rPr lang="fr-FR" sz="1800" i="1" dirty="0" smtClean="0">
                <a:latin typeface="+mn-lt"/>
              </a:rPr>
              <a:t> </a:t>
            </a:r>
            <a:r>
              <a:rPr lang="fr-FR" sz="1800" i="1" dirty="0" err="1" smtClean="0">
                <a:latin typeface="+mn-lt"/>
              </a:rPr>
              <a:t>will</a:t>
            </a:r>
            <a:r>
              <a:rPr lang="fr-FR" sz="1800" i="1" dirty="0" smtClean="0">
                <a:latin typeface="+mn-lt"/>
              </a:rPr>
              <a:t> </a:t>
            </a:r>
            <a:r>
              <a:rPr lang="fr-FR" sz="1800" i="1" dirty="0" err="1" smtClean="0">
                <a:latin typeface="+mn-lt"/>
              </a:rPr>
              <a:t>compiled</a:t>
            </a:r>
            <a:r>
              <a:rPr lang="fr-FR" sz="1800" i="1" dirty="0" smtClean="0">
                <a:latin typeface="+mn-lt"/>
              </a:rPr>
              <a:t> </a:t>
            </a:r>
            <a:r>
              <a:rPr lang="fr-FR" sz="1800" i="1" dirty="0" err="1" smtClean="0">
                <a:latin typeface="+mn-lt"/>
              </a:rPr>
              <a:t>into</a:t>
            </a:r>
            <a:r>
              <a:rPr lang="fr-FR" sz="1800" i="1" dirty="0" smtClean="0">
                <a:latin typeface="+mn-lt"/>
              </a:rPr>
              <a:t> a </a:t>
            </a:r>
            <a:r>
              <a:rPr lang="fr-FR" sz="1800" i="1" dirty="0" err="1" smtClean="0">
                <a:latin typeface="+mn-lt"/>
              </a:rPr>
              <a:t>transducer</a:t>
            </a:r>
            <a:endParaRPr lang="fr-FR" sz="1800" i="1" dirty="0">
              <a:latin typeface="+mn-lt"/>
            </a:endParaRPr>
          </a:p>
          <a:p>
            <a:pPr algn="l"/>
            <a:r>
              <a:rPr lang="fr-FR" sz="1800" i="1" dirty="0" smtClean="0">
                <a:latin typeface="+mn-lt"/>
              </a:rPr>
              <a:t>on the </a:t>
            </a:r>
            <a:r>
              <a:rPr lang="fr-FR" sz="1800" i="1" dirty="0" err="1" smtClean="0">
                <a:latin typeface="+mn-lt"/>
              </a:rPr>
              <a:t>fly</a:t>
            </a:r>
            <a:r>
              <a:rPr lang="fr-FR" sz="1800" i="1" dirty="0" smtClean="0">
                <a:latin typeface="+mn-lt"/>
              </a:rPr>
              <a:t>:</a:t>
            </a:r>
          </a:p>
          <a:p>
            <a:pPr algn="l"/>
            <a:endParaRPr lang="fr-FR" sz="1800" dirty="0" smtClean="0">
              <a:latin typeface="+mn-lt"/>
            </a:endParaRPr>
          </a:p>
          <a:p>
            <a:pPr algn="l"/>
            <a:r>
              <a:rPr lang="fr-FR" sz="1800" dirty="0" smtClean="0">
                <a:latin typeface="+mn-lt"/>
              </a:rPr>
              <a:t>@</a:t>
            </a:r>
            <a:r>
              <a:rPr lang="fr-FR" sz="1800" dirty="0">
                <a:solidFill>
                  <a:srgbClr val="FF0000"/>
                </a:solidFill>
                <a:latin typeface="+mn-lt"/>
              </a:rPr>
              <a:t>check</a:t>
            </a:r>
            <a:r>
              <a:rPr lang="fr-FR" sz="1800" dirty="0">
                <a:latin typeface="+mn-lt"/>
              </a:rPr>
              <a:t> ← évolutions.</a:t>
            </a:r>
          </a:p>
          <a:p>
            <a:pPr algn="l"/>
            <a:r>
              <a:rPr lang="fr-FR" sz="1800" dirty="0">
                <a:latin typeface="+mn-lt"/>
              </a:rPr>
              <a:t>@</a:t>
            </a:r>
            <a:r>
              <a:rPr lang="fr-FR" sz="1800" dirty="0">
                <a:solidFill>
                  <a:srgbClr val="FF0000"/>
                </a:solidFill>
                <a:latin typeface="+mn-lt"/>
              </a:rPr>
              <a:t>check</a:t>
            </a:r>
            <a:r>
              <a:rPr lang="fr-FR" sz="1800" dirty="0">
                <a:latin typeface="+mn-lt"/>
              </a:rPr>
              <a:t> ← évolué.</a:t>
            </a:r>
          </a:p>
          <a:p>
            <a:pPr algn="l"/>
            <a:r>
              <a:rPr lang="fr-FR" sz="1800" dirty="0">
                <a:latin typeface="+mn-lt"/>
              </a:rPr>
              <a:t>@</a:t>
            </a:r>
            <a:r>
              <a:rPr lang="fr-FR" sz="1800" dirty="0">
                <a:solidFill>
                  <a:srgbClr val="FF0000"/>
                </a:solidFill>
                <a:latin typeface="+mn-lt"/>
              </a:rPr>
              <a:t>check</a:t>
            </a:r>
            <a:r>
              <a:rPr lang="fr-FR" sz="1800" dirty="0">
                <a:latin typeface="+mn-lt"/>
              </a:rPr>
              <a:t> ← évoque</a:t>
            </a:r>
            <a:r>
              <a:rPr lang="fr-FR" sz="1800" dirty="0" smtClean="0">
                <a:latin typeface="+mn-lt"/>
              </a:rPr>
              <a:t>.</a:t>
            </a:r>
            <a:endParaRPr lang="fr-FR" sz="1800" dirty="0">
              <a:latin typeface="+mn-lt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4562735" y="3375440"/>
            <a:ext cx="4023360" cy="1738938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fr-FR" sz="1800" i="1" dirty="0" err="1">
                <a:latin typeface="+mn-lt"/>
              </a:rPr>
              <a:t>Errors</a:t>
            </a:r>
            <a:r>
              <a:rPr lang="fr-FR" sz="1800" i="1" dirty="0">
                <a:latin typeface="+mn-lt"/>
              </a:rPr>
              <a:t> </a:t>
            </a:r>
            <a:r>
              <a:rPr lang="fr-FR" sz="1800" i="1" dirty="0" err="1">
                <a:latin typeface="+mn-lt"/>
              </a:rPr>
              <a:t>found</a:t>
            </a:r>
            <a:r>
              <a:rPr lang="fr-FR" sz="1800" i="1" dirty="0">
                <a:latin typeface="+mn-lt"/>
              </a:rPr>
              <a:t> in </a:t>
            </a:r>
            <a:r>
              <a:rPr lang="fr-FR" sz="1800" i="1" dirty="0" smtClean="0">
                <a:latin typeface="+mn-lt"/>
              </a:rPr>
              <a:t>corpus</a:t>
            </a:r>
          </a:p>
          <a:p>
            <a:pPr algn="l"/>
            <a:endParaRPr lang="fr-FR" sz="1800" dirty="0">
              <a:latin typeface="+mn-lt"/>
            </a:endParaRPr>
          </a:p>
          <a:p>
            <a:pPr algn="l"/>
            <a:endParaRPr lang="fr-FR" sz="1800" dirty="0" smtClean="0"/>
          </a:p>
          <a:p>
            <a:pPr algn="l"/>
            <a:r>
              <a:rPr lang="fr-FR" sz="1800" dirty="0" smtClean="0"/>
              <a:t>'</a:t>
            </a:r>
            <a:r>
              <a:rPr lang="fr-FR" sz="1800" dirty="0" smtClean="0">
                <a:latin typeface="+mn-lt"/>
              </a:rPr>
              <a:t>évolutions</a:t>
            </a:r>
            <a:r>
              <a:rPr lang="fr-FR" sz="1800" dirty="0">
                <a:latin typeface="+mn-lt"/>
              </a:rPr>
              <a:t>':['</a:t>
            </a:r>
            <a:r>
              <a:rPr lang="fr-FR" sz="1800" dirty="0" err="1">
                <a:latin typeface="+mn-lt"/>
              </a:rPr>
              <a:t>evolutions</a:t>
            </a:r>
            <a:r>
              <a:rPr lang="fr-FR" sz="1800" dirty="0" smtClean="0">
                <a:latin typeface="+mn-lt"/>
              </a:rPr>
              <a:t>'],</a:t>
            </a:r>
          </a:p>
          <a:p>
            <a:pPr algn="l"/>
            <a:r>
              <a:rPr lang="fr-FR" sz="1800" dirty="0" smtClean="0">
                <a:latin typeface="+mn-lt"/>
              </a:rPr>
              <a:t>'évolué</a:t>
            </a:r>
            <a:r>
              <a:rPr lang="fr-FR" sz="1800" dirty="0">
                <a:latin typeface="+mn-lt"/>
              </a:rPr>
              <a:t>':['</a:t>
            </a:r>
            <a:r>
              <a:rPr lang="fr-FR" sz="1800" dirty="0" err="1">
                <a:latin typeface="+mn-lt"/>
              </a:rPr>
              <a:t>evolué</a:t>
            </a:r>
            <a:r>
              <a:rPr lang="fr-FR" sz="1800" dirty="0" smtClean="0">
                <a:latin typeface="+mn-lt"/>
              </a:rPr>
              <a:t>'],</a:t>
            </a:r>
          </a:p>
          <a:p>
            <a:pPr algn="l"/>
            <a:r>
              <a:rPr lang="fr-FR" sz="1800" dirty="0" smtClean="0">
                <a:latin typeface="+mn-lt"/>
              </a:rPr>
              <a:t>'évoque</a:t>
            </a:r>
            <a:r>
              <a:rPr lang="fr-FR" sz="1800" dirty="0">
                <a:latin typeface="+mn-lt"/>
              </a:rPr>
              <a:t>':['</a:t>
            </a:r>
            <a:r>
              <a:rPr lang="fr-FR" sz="1800" dirty="0" err="1">
                <a:latin typeface="+mn-lt"/>
              </a:rPr>
              <a:t>évoqque</a:t>
            </a:r>
            <a:r>
              <a:rPr lang="fr-FR" sz="1800" dirty="0" smtClean="0">
                <a:latin typeface="+mn-lt"/>
              </a:rPr>
              <a:t>']</a:t>
            </a:r>
            <a:endParaRPr lang="fr-FR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8452958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hrase ← #check.…"/>
          <p:cNvSpPr txBox="1"/>
          <p:nvPr/>
        </p:nvSpPr>
        <p:spPr>
          <a:xfrm>
            <a:off x="448886" y="1428383"/>
            <a:ext cx="6373656" cy="1862048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400" dirty="0" smtClean="0">
                <a:solidFill>
                  <a:schemeClr val="accent3"/>
                </a:solidFill>
              </a:rPr>
              <a:t>//A </a:t>
            </a:r>
            <a:r>
              <a:rPr lang="fr-FR" sz="1400" dirty="0" err="1" smtClean="0">
                <a:solidFill>
                  <a:schemeClr val="accent3"/>
                </a:solidFill>
              </a:rPr>
              <a:t>Rule</a:t>
            </a:r>
            <a:r>
              <a:rPr lang="fr-FR" sz="1400" dirty="0" smtClean="0">
                <a:solidFill>
                  <a:schemeClr val="accent3"/>
                </a:solidFill>
              </a:rPr>
              <a:t> to </a:t>
            </a:r>
            <a:r>
              <a:rPr lang="fr-FR" sz="1400" dirty="0" err="1" smtClean="0">
                <a:solidFill>
                  <a:schemeClr val="accent3"/>
                </a:solidFill>
              </a:rPr>
              <a:t>detect</a:t>
            </a:r>
            <a:r>
              <a:rPr lang="fr-FR" sz="1400" dirty="0" smtClean="0">
                <a:solidFill>
                  <a:schemeClr val="accent3"/>
                </a:solidFill>
              </a:rPr>
              <a:t> a </a:t>
            </a:r>
            <a:r>
              <a:rPr lang="fr-FR" sz="1400" dirty="0" err="1" smtClean="0">
                <a:solidFill>
                  <a:schemeClr val="accent3"/>
                </a:solidFill>
              </a:rPr>
              <a:t>word</a:t>
            </a:r>
            <a:r>
              <a:rPr lang="fr-FR" sz="1400" dirty="0" smtClean="0">
                <a:solidFill>
                  <a:schemeClr val="accent3"/>
                </a:solidFill>
              </a:rPr>
              <a:t> </a:t>
            </a:r>
            <a:r>
              <a:rPr lang="fr-FR" sz="1400" dirty="0" err="1" smtClean="0">
                <a:solidFill>
                  <a:schemeClr val="accent3"/>
                </a:solidFill>
              </a:rPr>
              <a:t>from</a:t>
            </a:r>
            <a:r>
              <a:rPr lang="fr-FR" sz="1400" dirty="0" smtClean="0">
                <a:solidFill>
                  <a:schemeClr val="accent3"/>
                </a:solidFill>
              </a:rPr>
              <a:t> the </a:t>
            </a:r>
            <a:r>
              <a:rPr lang="fr-FR" sz="1400" dirty="0" err="1" smtClean="0">
                <a:solidFill>
                  <a:schemeClr val="accent3"/>
                </a:solidFill>
              </a:rPr>
              <a:t>lexicon</a:t>
            </a:r>
            <a:endParaRPr lang="fr-FR" sz="1400" dirty="0" smtClean="0">
              <a:solidFill>
                <a:schemeClr val="accent3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 smtClean="0"/>
              <a:t>phrase </a:t>
            </a:r>
            <a:r>
              <a:rPr sz="1400" dirty="0">
                <a:latin typeface="Lucida Grande"/>
                <a:ea typeface="Lucida Grande"/>
                <a:cs typeface="Lucida Grande"/>
                <a:sym typeface="Lucida Grande"/>
              </a:rPr>
              <a:t>←</a:t>
            </a:r>
            <a:r>
              <a:rPr sz="1400" dirty="0"/>
              <a:t> </a:t>
            </a:r>
            <a:r>
              <a:rPr sz="1400" dirty="0">
                <a:solidFill>
                  <a:srgbClr val="8282E6"/>
                </a:solidFill>
              </a:rPr>
              <a:t>#check</a:t>
            </a:r>
            <a:r>
              <a:rPr sz="1400" dirty="0" smtClean="0"/>
              <a:t>.</a:t>
            </a:r>
            <a:endParaRPr lang="fr-FR" sz="1400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sz="1400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400" dirty="0" err="1">
                <a:solidFill>
                  <a:srgbClr val="0505F5"/>
                </a:solidFill>
                <a:latin typeface="Helvetica"/>
                <a:ea typeface="Helvetica"/>
                <a:cs typeface="Helvetica"/>
              </a:rPr>
              <a:t>annotator</a:t>
            </a:r>
            <a:r>
              <a:rPr lang="fr-FR" sz="1400" dirty="0"/>
              <a:t> r</a:t>
            </a:r>
            <a:r>
              <a:rPr lang="fr-FR" sz="1400" dirty="0" smtClean="0"/>
              <a:t>; </a:t>
            </a:r>
            <a:r>
              <a:rPr lang="fr-FR" sz="1400" dirty="0" smtClean="0">
                <a:solidFill>
                  <a:schemeClr val="accent3"/>
                </a:solidFill>
              </a:rPr>
              <a:t>//To </a:t>
            </a:r>
            <a:r>
              <a:rPr lang="fr-FR" sz="1400" dirty="0" err="1" smtClean="0">
                <a:solidFill>
                  <a:schemeClr val="accent3"/>
                </a:solidFill>
              </a:rPr>
              <a:t>access</a:t>
            </a:r>
            <a:r>
              <a:rPr lang="fr-FR" sz="1400" dirty="0" smtClean="0">
                <a:solidFill>
                  <a:schemeClr val="accent3"/>
                </a:solidFill>
              </a:rPr>
              <a:t> the </a:t>
            </a:r>
            <a:r>
              <a:rPr lang="fr-FR" sz="1400" dirty="0" err="1" smtClean="0">
                <a:solidFill>
                  <a:schemeClr val="accent3"/>
                </a:solidFill>
              </a:rPr>
              <a:t>rule</a:t>
            </a:r>
            <a:r>
              <a:rPr lang="fr-FR" sz="1400" dirty="0" smtClean="0">
                <a:solidFill>
                  <a:schemeClr val="accent3"/>
                </a:solidFill>
              </a:rPr>
              <a:t>...</a:t>
            </a:r>
            <a:endParaRPr lang="fr-FR" sz="14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400" dirty="0" smtClean="0">
                <a:solidFill>
                  <a:schemeClr val="accent3"/>
                </a:solidFill>
              </a:rPr>
              <a:t>//</a:t>
            </a:r>
            <a:r>
              <a:rPr lang="fr-FR" sz="1400" dirty="0" err="1" smtClean="0">
                <a:solidFill>
                  <a:schemeClr val="accent3"/>
                </a:solidFill>
              </a:rPr>
              <a:t>We</a:t>
            </a:r>
            <a:r>
              <a:rPr lang="fr-FR" sz="1400" dirty="0" smtClean="0">
                <a:solidFill>
                  <a:schemeClr val="accent3"/>
                </a:solidFill>
              </a:rPr>
              <a:t> </a:t>
            </a:r>
            <a:r>
              <a:rPr lang="fr-FR" sz="1400" dirty="0" err="1" smtClean="0">
                <a:solidFill>
                  <a:schemeClr val="accent3"/>
                </a:solidFill>
              </a:rPr>
              <a:t>read</a:t>
            </a:r>
            <a:r>
              <a:rPr lang="fr-FR" sz="1400" dirty="0" smtClean="0">
                <a:solidFill>
                  <a:schemeClr val="accent3"/>
                </a:solidFill>
              </a:rPr>
              <a:t> a file line by line</a:t>
            </a:r>
            <a:endParaRPr sz="1400" dirty="0">
              <a:solidFill>
                <a:schemeClr val="accent3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505F5"/>
                </a:solidFill>
              </a:rPr>
              <a:t>for</a:t>
            </a:r>
            <a:r>
              <a:rPr sz="1400" dirty="0"/>
              <a:t> </a:t>
            </a:r>
            <a:r>
              <a:rPr sz="1400" dirty="0" smtClean="0"/>
              <a:t>(</a:t>
            </a:r>
            <a:r>
              <a:rPr lang="fr-FR" sz="1400" dirty="0" smtClean="0"/>
              <a:t>sent </a:t>
            </a:r>
            <a:r>
              <a:rPr sz="1400" dirty="0" smtClean="0">
                <a:solidFill>
                  <a:srgbClr val="0505F5"/>
                </a:solidFill>
              </a:rPr>
              <a:t>in</a:t>
            </a:r>
            <a:r>
              <a:rPr sz="1400" dirty="0" smtClean="0"/>
              <a:t> </a:t>
            </a:r>
            <a:r>
              <a:rPr sz="1400" dirty="0"/>
              <a:t>f) {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400" dirty="0" smtClean="0">
                <a:solidFill>
                  <a:srgbClr val="0505F5"/>
                </a:solidFill>
                <a:latin typeface="Helvetica"/>
                <a:ea typeface="Helvetica"/>
                <a:cs typeface="Helvetica"/>
              </a:rPr>
              <a:t>       </a:t>
            </a:r>
            <a:r>
              <a:rPr sz="1400" dirty="0" smtClean="0"/>
              <a:t>v=r.</a:t>
            </a:r>
            <a:r>
              <a:rPr sz="1400" dirty="0" smtClean="0">
                <a:solidFill>
                  <a:srgbClr val="800080"/>
                </a:solidFill>
              </a:rPr>
              <a:t>apply</a:t>
            </a:r>
            <a:r>
              <a:rPr sz="1400" dirty="0" smtClean="0"/>
              <a:t>(</a:t>
            </a:r>
            <a:r>
              <a:rPr lang="fr-FR" sz="1400" dirty="0" smtClean="0"/>
              <a:t>sent</a:t>
            </a:r>
            <a:r>
              <a:rPr sz="1400" dirty="0" smtClean="0"/>
              <a:t>,</a:t>
            </a:r>
            <a:r>
              <a:rPr sz="1400" dirty="0" smtClean="0">
                <a:solidFill>
                  <a:srgbClr val="0505F5"/>
                </a:solidFill>
              </a:rPr>
              <a:t>true</a:t>
            </a:r>
            <a:r>
              <a:rPr sz="1400" dirty="0" smtClean="0"/>
              <a:t>);</a:t>
            </a:r>
            <a:r>
              <a:rPr lang="fr-FR" sz="1400" dirty="0" smtClean="0"/>
              <a:t> </a:t>
            </a:r>
            <a:r>
              <a:rPr lang="fr-FR" sz="1400" dirty="0" smtClean="0">
                <a:solidFill>
                  <a:schemeClr val="accent3"/>
                </a:solidFill>
              </a:rPr>
              <a:t>//</a:t>
            </a:r>
            <a:r>
              <a:rPr lang="fr-FR" sz="1400" dirty="0" err="1" smtClean="0">
                <a:solidFill>
                  <a:schemeClr val="accent3"/>
                </a:solidFill>
              </a:rPr>
              <a:t>We</a:t>
            </a:r>
            <a:r>
              <a:rPr lang="fr-FR" sz="1400" dirty="0" smtClean="0">
                <a:solidFill>
                  <a:schemeClr val="accent3"/>
                </a:solidFill>
              </a:rPr>
              <a:t> </a:t>
            </a:r>
            <a:r>
              <a:rPr lang="fr-FR" sz="1400" dirty="0" err="1" smtClean="0">
                <a:solidFill>
                  <a:schemeClr val="accent3"/>
                </a:solidFill>
              </a:rPr>
              <a:t>apply</a:t>
            </a:r>
            <a:r>
              <a:rPr lang="fr-FR" sz="1400" dirty="0" smtClean="0">
                <a:solidFill>
                  <a:schemeClr val="accent3"/>
                </a:solidFill>
              </a:rPr>
              <a:t> </a:t>
            </a:r>
            <a:r>
              <a:rPr lang="fr-FR" sz="1400" dirty="0" err="1" smtClean="0">
                <a:solidFill>
                  <a:schemeClr val="accent3"/>
                </a:solidFill>
              </a:rPr>
              <a:t>our</a:t>
            </a:r>
            <a:r>
              <a:rPr lang="fr-FR" sz="1400" dirty="0" smtClean="0">
                <a:solidFill>
                  <a:schemeClr val="accent3"/>
                </a:solidFill>
              </a:rPr>
              <a:t> </a:t>
            </a:r>
            <a:r>
              <a:rPr lang="fr-FR" sz="1400" dirty="0" err="1" smtClean="0">
                <a:solidFill>
                  <a:schemeClr val="accent3"/>
                </a:solidFill>
              </a:rPr>
              <a:t>rule</a:t>
            </a:r>
            <a:endParaRPr lang="fr-FR" sz="1400" dirty="0" smtClean="0">
              <a:solidFill>
                <a:schemeClr val="accent3"/>
              </a:solidFill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448886" y="3730780"/>
            <a:ext cx="7463883" cy="204671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600" b="1" dirty="0" err="1">
                <a:solidFill>
                  <a:schemeClr val="tx1"/>
                </a:solidFill>
              </a:rPr>
              <a:t>Example</a:t>
            </a:r>
            <a:r>
              <a:rPr lang="fr-FR" sz="1600" b="1" dirty="0">
                <a:solidFill>
                  <a:schemeClr val="tx1"/>
                </a:solidFill>
              </a:rPr>
              <a:t>: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sz="1600" b="1" dirty="0">
              <a:solidFill>
                <a:schemeClr val="tx1"/>
              </a:solidFill>
            </a:endParaRPr>
          </a:p>
          <a:p>
            <a:pPr algn="l"/>
            <a:r>
              <a:rPr lang="fr-FR" sz="1600" i="1" dirty="0">
                <a:latin typeface="+mn-ea"/>
              </a:rPr>
              <a:t>Ce </a:t>
            </a:r>
            <a:r>
              <a:rPr lang="fr-FR" sz="1600" i="1" dirty="0">
                <a:solidFill>
                  <a:schemeClr val="accent5"/>
                </a:solidFill>
                <a:latin typeface="+mn-ea"/>
              </a:rPr>
              <a:t>sont</a:t>
            </a:r>
            <a:r>
              <a:rPr lang="fr-FR" sz="1600" i="1" dirty="0">
                <a:latin typeface="+mn-ea"/>
              </a:rPr>
              <a:t> des </a:t>
            </a:r>
            <a:r>
              <a:rPr lang="fr-FR" sz="1600" i="1" dirty="0">
                <a:solidFill>
                  <a:schemeClr val="accent5"/>
                </a:solidFill>
                <a:latin typeface="+mn-ea"/>
              </a:rPr>
              <a:t>périodes</a:t>
            </a:r>
            <a:r>
              <a:rPr lang="fr-FR" sz="1600" i="1" dirty="0">
                <a:latin typeface="+mn-ea"/>
              </a:rPr>
              <a:t> </a:t>
            </a:r>
            <a:r>
              <a:rPr lang="mr-IN" sz="1600" i="1" dirty="0">
                <a:latin typeface="+mn-ea"/>
              </a:rPr>
              <a:t>…</a:t>
            </a:r>
            <a:r>
              <a:rPr lang="fr-FR" sz="1600" i="1" dirty="0">
                <a:latin typeface="+mn-ea"/>
              </a:rPr>
              <a:t> </a:t>
            </a:r>
            <a:r>
              <a:rPr lang="fr-FR" sz="1600" i="1" dirty="0">
                <a:solidFill>
                  <a:schemeClr val="accent5"/>
                </a:solidFill>
                <a:latin typeface="+mn-ea"/>
              </a:rPr>
              <a:t>différents</a:t>
            </a:r>
            <a:r>
              <a:rPr lang="fr-FR" sz="1600" i="1" dirty="0">
                <a:latin typeface="+mn-ea"/>
              </a:rPr>
              <a:t> de culture.</a:t>
            </a:r>
          </a:p>
          <a:p>
            <a:pPr algn="l"/>
            <a:endParaRPr lang="fr-FR" sz="1600" i="1" dirty="0">
              <a:latin typeface="+mn-ea"/>
            </a:endParaRPr>
          </a:p>
          <a:p>
            <a:pPr algn="l"/>
            <a:r>
              <a:rPr lang="fr-FR" sz="1600" i="1" dirty="0">
                <a:latin typeface="+mn-ea"/>
              </a:rPr>
              <a:t>[['phrase',1],['phrase',3],['phrase',13</a:t>
            </a:r>
            <a:r>
              <a:rPr lang="fr-FR" sz="1600" i="1" dirty="0" smtClean="0">
                <a:latin typeface="+mn-ea"/>
              </a:rPr>
              <a:t>]]</a:t>
            </a:r>
          </a:p>
          <a:p>
            <a:pPr algn="l"/>
            <a:endParaRPr lang="fr-FR" sz="1600" i="1" dirty="0">
              <a:latin typeface="+mn-ea"/>
            </a:endParaRPr>
          </a:p>
          <a:p>
            <a:pPr algn="l"/>
            <a:r>
              <a:rPr lang="fr-FR" sz="1600" i="1" dirty="0">
                <a:latin typeface="+mn-ea"/>
              </a:rPr>
              <a:t>[</a:t>
            </a:r>
            <a:r>
              <a:rPr lang="fr-FR" sz="1600" i="1" dirty="0">
                <a:solidFill>
                  <a:schemeClr val="accent5"/>
                </a:solidFill>
                <a:latin typeface="+mn-ea"/>
              </a:rPr>
              <a:t>'</a:t>
            </a:r>
            <a:r>
              <a:rPr lang="fr-FR" sz="1600" i="1" dirty="0" err="1">
                <a:solidFill>
                  <a:schemeClr val="accent5"/>
                </a:solidFill>
                <a:latin typeface="+mn-ea"/>
              </a:rPr>
              <a:t>sont</a:t>
            </a:r>
            <a:r>
              <a:rPr lang="fr-FR" sz="1600" i="1" dirty="0" err="1">
                <a:latin typeface="+mn-ea"/>
              </a:rPr>
              <a:t>',</a:t>
            </a:r>
            <a:r>
              <a:rPr lang="fr-FR" sz="1600" i="1" dirty="0" err="1">
                <a:solidFill>
                  <a:schemeClr val="accent5"/>
                </a:solidFill>
                <a:latin typeface="+mn-ea"/>
              </a:rPr>
              <a:t>'périodes</a:t>
            </a:r>
            <a:r>
              <a:rPr lang="fr-FR" sz="1600" i="1" dirty="0" err="1">
                <a:latin typeface="+mn-ea"/>
              </a:rPr>
              <a:t>',</a:t>
            </a:r>
            <a:r>
              <a:rPr lang="fr-FR" sz="1600" i="1" dirty="0" err="1">
                <a:solidFill>
                  <a:schemeClr val="accent5"/>
                </a:solidFill>
                <a:latin typeface="+mn-ea"/>
              </a:rPr>
              <a:t>'différents</a:t>
            </a:r>
            <a:r>
              <a:rPr lang="fr-FR" sz="1600" i="1" dirty="0">
                <a:latin typeface="+mn-ea"/>
              </a:rPr>
              <a:t>']</a:t>
            </a:r>
          </a:p>
          <a:p>
            <a:pPr marL="0" marR="0" indent="0" algn="ctr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1600" i="1" dirty="0">
              <a:solidFill>
                <a:schemeClr val="accent5"/>
              </a:solidFill>
              <a:latin typeface="+mn-ea"/>
            </a:endParaRPr>
          </a:p>
        </p:txBody>
      </p:sp>
      <p:sp>
        <p:nvSpPr>
          <p:cNvPr id="6" name="First line goes here…"/>
          <p:cNvSpPr txBox="1"/>
          <p:nvPr/>
        </p:nvSpPr>
        <p:spPr>
          <a:xfrm>
            <a:off x="276190" y="235952"/>
            <a:ext cx="7709043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GB" dirty="0"/>
              <a:t>Tamgu </a:t>
            </a:r>
            <a:r>
              <a:rPr lang="en-GB" dirty="0" err="1"/>
              <a:t>탐구</a:t>
            </a:r>
            <a:r>
              <a:rPr lang="en-GB" dirty="0"/>
              <a:t>: Use </a:t>
            </a:r>
            <a:r>
              <a:rPr lang="en-GB" dirty="0" smtClean="0"/>
              <a:t>Case 2</a:t>
            </a:r>
            <a:endParaRPr lang="en-GB" i="1" dirty="0"/>
          </a:p>
          <a:p>
            <a:r>
              <a:rPr lang="en-GB" sz="1800" i="1" dirty="0"/>
              <a:t>Corpus extension with </a:t>
            </a:r>
            <a:r>
              <a:rPr lang="en-GB" sz="1800" i="1" dirty="0">
                <a:solidFill>
                  <a:srgbClr val="FF0000"/>
                </a:solidFill>
              </a:rPr>
              <a:t>synthetic</a:t>
            </a:r>
            <a:r>
              <a:rPr lang="en-GB" sz="1800" i="1" dirty="0"/>
              <a:t> erroneous sentences (</a:t>
            </a:r>
            <a:r>
              <a:rPr lang="en-GB" sz="1800" i="1" dirty="0" smtClean="0"/>
              <a:t>NMT)</a:t>
            </a:r>
            <a:endParaRPr lang="en-GB" sz="1800" i="1" dirty="0"/>
          </a:p>
        </p:txBody>
      </p:sp>
    </p:spTree>
    <p:extLst>
      <p:ext uri="{BB962C8B-B14F-4D97-AF65-F5344CB8AC3E}">
        <p14:creationId xmlns:p14="http://schemas.microsoft.com/office/powerpoint/2010/main" val="134813720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irst line goes here…"/>
          <p:cNvSpPr txBox="1"/>
          <p:nvPr/>
        </p:nvSpPr>
        <p:spPr>
          <a:xfrm>
            <a:off x="276191" y="228001"/>
            <a:ext cx="6403690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GB" dirty="0" smtClean="0"/>
              <a:t>Tamgu </a:t>
            </a:r>
            <a:r>
              <a:rPr lang="en-GB" dirty="0" err="1" smtClean="0"/>
              <a:t>탐구</a:t>
            </a:r>
            <a:r>
              <a:rPr lang="en-GB" dirty="0" smtClean="0"/>
              <a:t>: Use case 3: Addresses</a:t>
            </a:r>
            <a:endParaRPr lang="en-GB" i="1" dirty="0" smtClean="0"/>
          </a:p>
          <a:p>
            <a:r>
              <a:rPr lang="en-GB" sz="1800" i="1" dirty="0" smtClean="0"/>
              <a:t>Annotating addresses in text (Denys </a:t>
            </a:r>
            <a:r>
              <a:rPr lang="en-GB" sz="1800" i="1" dirty="0" err="1" smtClean="0"/>
              <a:t>Proux</a:t>
            </a:r>
            <a:r>
              <a:rPr lang="en-GB" sz="1800" i="1" dirty="0" smtClean="0"/>
              <a:t>)</a:t>
            </a:r>
            <a:endParaRPr lang="en-GB" sz="1800" i="1" dirty="0"/>
          </a:p>
        </p:txBody>
      </p:sp>
      <p:sp>
        <p:nvSpPr>
          <p:cNvPr id="124" name="phrase ← #check.…"/>
          <p:cNvSpPr txBox="1"/>
          <p:nvPr/>
        </p:nvSpPr>
        <p:spPr>
          <a:xfrm>
            <a:off x="567833" y="1517435"/>
            <a:ext cx="7944988" cy="45089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>
                <a:solidFill>
                  <a:schemeClr val="tx1"/>
                </a:solidFill>
              </a:rPr>
              <a:t>How to detect </a:t>
            </a:r>
            <a:r>
              <a:rPr lang="en-GB" i="1" dirty="0" smtClean="0">
                <a:solidFill>
                  <a:schemeClr val="tx1"/>
                </a:solidFill>
              </a:rPr>
              <a:t>known </a:t>
            </a:r>
            <a:r>
              <a:rPr lang="en-GB" dirty="0" smtClean="0">
                <a:solidFill>
                  <a:schemeClr val="tx1"/>
                </a:solidFill>
              </a:rPr>
              <a:t>addresses (from 1M French addresses) in a text: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 smtClean="0">
              <a:solidFill>
                <a:schemeClr val="tx1"/>
              </a:solidFill>
            </a:endParaRPr>
          </a:p>
          <a:p>
            <a:pPr marL="342900" indent="-342900" algn="l" defTabSz="12700">
              <a:buFont typeface="+mj-lt"/>
              <a:buAutoNum type="arabicPeriod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>
                <a:solidFill>
                  <a:schemeClr val="tx1"/>
                </a:solidFill>
              </a:rPr>
              <a:t>First, we transform this </a:t>
            </a:r>
            <a:r>
              <a:rPr lang="en-GB" i="1" dirty="0" smtClean="0">
                <a:solidFill>
                  <a:schemeClr val="tx1"/>
                </a:solidFill>
              </a:rPr>
              <a:t>million </a:t>
            </a:r>
            <a:r>
              <a:rPr lang="en-GB" dirty="0" smtClean="0">
                <a:solidFill>
                  <a:schemeClr val="tx1"/>
                </a:solidFill>
              </a:rPr>
              <a:t>addresses into a transducer lexicon.</a:t>
            </a:r>
          </a:p>
          <a:p>
            <a:pPr marL="342900" indent="-342900" algn="l" defTabSz="12700">
              <a:buFont typeface="+mj-lt"/>
              <a:buAutoNum type="arabicPeriod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>
                <a:solidFill>
                  <a:schemeClr val="tx1"/>
                </a:solidFill>
              </a:rPr>
              <a:t>Second, we implement a way to normalize these addresses (for instance, we remove stop words)</a:t>
            </a:r>
          </a:p>
          <a:p>
            <a:pPr marL="342900" indent="-342900" algn="l" defTabSz="12700">
              <a:buFont typeface="+mj-lt"/>
              <a:buAutoNum type="arabicPeriod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>
                <a:solidFill>
                  <a:schemeClr val="tx1"/>
                </a:solidFill>
              </a:rPr>
              <a:t>Third, we </a:t>
            </a:r>
            <a:r>
              <a:rPr lang="en-GB" i="1" dirty="0" smtClean="0">
                <a:solidFill>
                  <a:schemeClr val="tx1"/>
                </a:solidFill>
              </a:rPr>
              <a:t>parse </a:t>
            </a:r>
            <a:r>
              <a:rPr lang="en-GB" dirty="0" smtClean="0">
                <a:solidFill>
                  <a:schemeClr val="tx1"/>
                </a:solidFill>
              </a:rPr>
              <a:t>the corpus with lexicons (NTM way, for the </a:t>
            </a:r>
            <a:r>
              <a:rPr lang="en-GB" dirty="0" err="1" smtClean="0">
                <a:solidFill>
                  <a:schemeClr val="tx1"/>
                </a:solidFill>
              </a:rPr>
              <a:t>nostalgics</a:t>
            </a:r>
            <a:r>
              <a:rPr lang="en-GB" dirty="0" smtClean="0">
                <a:solidFill>
                  <a:schemeClr val="tx1"/>
                </a:solidFill>
              </a:rPr>
              <a:t>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en-GB" i="1" dirty="0" smtClean="0">
              <a:solidFill>
                <a:schemeClr val="tx1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b="1" dirty="0" smtClean="0">
                <a:solidFill>
                  <a:schemeClr val="tx1"/>
                </a:solidFill>
              </a:rPr>
              <a:t>Example</a:t>
            </a:r>
            <a:r>
              <a:rPr lang="en-GB" dirty="0" smtClean="0">
                <a:solidFill>
                  <a:schemeClr val="tx1"/>
                </a:solidFill>
              </a:rPr>
              <a:t>: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en-GB" sz="1600" i="1" dirty="0" smtClean="0">
              <a:sym typeface="Helvetica"/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1600" i="1" dirty="0" smtClean="0">
                <a:sym typeface="Helvetica"/>
              </a:rPr>
              <a:t>string s= "</a:t>
            </a:r>
            <a:r>
              <a:rPr lang="en-GB" sz="1600" i="1" dirty="0" smtClean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An </a:t>
            </a:r>
            <a:r>
              <a:rPr lang="en-GB" sz="1600" i="1" dirty="0" err="1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italian</a:t>
            </a:r>
            <a:r>
              <a:rPr lang="en-GB" sz="1600" i="1" dirty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 restaurant rue De </a:t>
            </a:r>
            <a:r>
              <a:rPr lang="en-GB" sz="1600" i="1" dirty="0" err="1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L'Ancienne</a:t>
            </a:r>
            <a:r>
              <a:rPr lang="en-GB" sz="1600" i="1" dirty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 Prefecture  in Lieu-</a:t>
            </a:r>
            <a:r>
              <a:rPr lang="en-GB" sz="1600" i="1" dirty="0" err="1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dit</a:t>
            </a:r>
            <a:r>
              <a:rPr lang="en-GB" sz="1600" i="1" dirty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 </a:t>
            </a:r>
            <a:r>
              <a:rPr lang="en-GB" sz="1600" i="1" dirty="0" err="1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L'Usine</a:t>
            </a:r>
            <a:r>
              <a:rPr lang="en-GB" sz="1600" i="1" dirty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 du Pont 30 Rue de Richelieu </a:t>
            </a:r>
            <a:r>
              <a:rPr lang="en-GB" sz="1600" i="1" dirty="0" err="1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threre</a:t>
            </a:r>
            <a:r>
              <a:rPr lang="en-GB" sz="1600" i="1" dirty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 6-8 rue de Lyon la 4, Rue De </a:t>
            </a:r>
            <a:r>
              <a:rPr lang="en-GB" sz="1600" i="1" dirty="0" err="1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L'Ancienne</a:t>
            </a:r>
            <a:r>
              <a:rPr lang="en-GB" sz="1600" i="1" dirty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 </a:t>
            </a:r>
            <a:r>
              <a:rPr lang="en-GB" sz="1600" i="1" dirty="0" smtClean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Prefecture."</a:t>
            </a:r>
            <a:r>
              <a:rPr lang="en-GB" sz="1600" i="1" dirty="0" smtClean="0">
                <a:sym typeface="Helvetica"/>
              </a:rPr>
              <a:t>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en-GB" sz="1600" i="1" dirty="0">
              <a:sym typeface="Helvetica"/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1600" i="1" dirty="0" smtClean="0">
                <a:solidFill>
                  <a:srgbClr val="0070C0"/>
                </a:solidFill>
                <a:sym typeface="Helvetica"/>
              </a:rPr>
              <a:t>vector</a:t>
            </a:r>
            <a:r>
              <a:rPr lang="en-GB" sz="1600" i="1" dirty="0" smtClean="0">
                <a:sym typeface="Helvetica"/>
              </a:rPr>
              <a:t> v = </a:t>
            </a:r>
            <a:r>
              <a:rPr lang="en-GB" sz="1600" i="1" dirty="0" err="1" smtClean="0">
                <a:sym typeface="Helvetica"/>
              </a:rPr>
              <a:t>lexicon.</a:t>
            </a:r>
            <a:r>
              <a:rPr lang="en-GB" sz="1600" i="1" dirty="0" err="1" smtClean="0">
                <a:solidFill>
                  <a:srgbClr val="0070C0"/>
                </a:solidFill>
                <a:sym typeface="Helvetica"/>
              </a:rPr>
              <a:t>parse</a:t>
            </a:r>
            <a:r>
              <a:rPr lang="en-GB" sz="1600" i="1" dirty="0" smtClean="0">
                <a:sym typeface="Helvetica"/>
              </a:rPr>
              <a:t>(s);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en-GB" sz="1600" i="1" dirty="0" smtClean="0">
              <a:sym typeface="Helvetica"/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1600" dirty="0">
                <a:sym typeface="Helvetica"/>
              </a:rPr>
              <a:t>[</a:t>
            </a:r>
            <a:r>
              <a:rPr lang="en-GB" sz="1600" i="1" dirty="0">
                <a:solidFill>
                  <a:schemeClr val="accent5">
                    <a:lumMod val="60000"/>
                    <a:lumOff val="40000"/>
                  </a:schemeClr>
                </a:solidFill>
                <a:latin typeface="Helvetica"/>
                <a:ea typeface="Helvetica"/>
                <a:cs typeface="Helvetica"/>
                <a:sym typeface="Helvetica"/>
              </a:rPr>
              <a:t>'rue </a:t>
            </a:r>
            <a:r>
              <a:rPr lang="en-GB" sz="1600" i="1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Helvetica"/>
                <a:ea typeface="Helvetica"/>
                <a:cs typeface="Helvetica"/>
                <a:sym typeface="Helvetica"/>
              </a:rPr>
              <a:t>ancienne</a:t>
            </a:r>
            <a:r>
              <a:rPr lang="en-GB" sz="1600" i="1" dirty="0">
                <a:solidFill>
                  <a:schemeClr val="accent5">
                    <a:lumMod val="60000"/>
                    <a:lumOff val="40000"/>
                  </a:schemeClr>
                </a:solidFill>
                <a:latin typeface="Helvetica"/>
                <a:ea typeface="Helvetica"/>
                <a:cs typeface="Helvetica"/>
                <a:sym typeface="Helvetica"/>
              </a:rPr>
              <a:t> prefe</a:t>
            </a:r>
            <a:r>
              <a:rPr lang="en-GB" sz="1600" i="1" dirty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cture</a:t>
            </a:r>
            <a:r>
              <a:rPr lang="en-GB" sz="1600" dirty="0">
                <a:sym typeface="Helvetica"/>
              </a:rPr>
              <a:t>','</a:t>
            </a:r>
            <a:r>
              <a:rPr lang="en-GB" sz="1600" i="1" dirty="0" err="1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lieudit</a:t>
            </a:r>
            <a:r>
              <a:rPr lang="en-GB" sz="1600" i="1" dirty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 </a:t>
            </a:r>
            <a:r>
              <a:rPr lang="en-GB" sz="1600" i="1" dirty="0" err="1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usine</a:t>
            </a:r>
            <a:r>
              <a:rPr lang="en-GB" sz="1600" i="1" dirty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 pont</a:t>
            </a:r>
            <a:r>
              <a:rPr lang="en-GB" sz="1600" dirty="0">
                <a:sym typeface="Helvetica"/>
              </a:rPr>
              <a:t>','</a:t>
            </a:r>
            <a:r>
              <a:rPr lang="en-GB" sz="1600" i="1" dirty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30 rue richelieu</a:t>
            </a:r>
            <a:r>
              <a:rPr lang="en-GB" sz="1600" dirty="0">
                <a:sym typeface="Helvetica"/>
              </a:rPr>
              <a:t>','</a:t>
            </a:r>
            <a:r>
              <a:rPr lang="en-GB" sz="1600" i="1" dirty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6-8 rue lyon</a:t>
            </a:r>
            <a:r>
              <a:rPr lang="en-GB" sz="1600" dirty="0">
                <a:sym typeface="Helvetica"/>
              </a:rPr>
              <a:t>','</a:t>
            </a:r>
            <a:r>
              <a:rPr lang="en-GB" sz="1600" i="1" dirty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4 rue </a:t>
            </a:r>
            <a:r>
              <a:rPr lang="en-GB" sz="1600" i="1" dirty="0" err="1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ancienne</a:t>
            </a:r>
            <a:r>
              <a:rPr lang="en-GB" sz="1600" i="1" dirty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 prefecture</a:t>
            </a:r>
            <a:r>
              <a:rPr lang="en-GB" sz="1600" dirty="0">
                <a:sym typeface="Helvetica"/>
              </a:rPr>
              <a:t>']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en-GB" sz="1600" i="1" dirty="0" smtClean="0">
              <a:sym typeface="Helvetica"/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en-GB" sz="1600" i="1" dirty="0"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5682600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Tamgu 탐구: Platforms and API</a:t>
            </a:r>
          </a:p>
        </p:txBody>
      </p:sp>
      <p:sp>
        <p:nvSpPr>
          <p:cNvPr id="115" name="Tamgu 탐구 is available on Linux, Windows and Mac OS.…"/>
          <p:cNvSpPr txBox="1"/>
          <p:nvPr/>
        </p:nvSpPr>
        <p:spPr>
          <a:xfrm>
            <a:off x="315152" y="1780473"/>
            <a:ext cx="8740057" cy="32970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Tamgu 탐구 is available on Linux, Windows and Mac OS.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We have GUI for all platforms, with specific versions for Windows and Mac OS.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It is available on GitHub (ES)...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We have API for: Python and Java</a:t>
            </a:r>
          </a:p>
        </p:txBody>
      </p:sp>
      <p:pic>
        <p:nvPicPr>
          <p:cNvPr id="11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19500" y="976503"/>
            <a:ext cx="647802" cy="6478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63967" y="861975"/>
            <a:ext cx="927937" cy="8768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88568" y="682054"/>
            <a:ext cx="1070423" cy="10704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9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783152" y="3353357"/>
            <a:ext cx="721267" cy="6927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584317" y="4965700"/>
            <a:ext cx="927937" cy="90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1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4036789" y="4779576"/>
            <a:ext cx="1070422" cy="105087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38828176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irst line goes here…"/>
          <p:cNvSpPr txBox="1"/>
          <p:nvPr/>
        </p:nvSpPr>
        <p:spPr>
          <a:xfrm>
            <a:off x="276191" y="228001"/>
            <a:ext cx="6403690" cy="423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fr-FR" dirty="0"/>
              <a:t>Tamgu </a:t>
            </a:r>
            <a:r>
              <a:rPr lang="fr-FR" dirty="0" err="1"/>
              <a:t>탐구</a:t>
            </a:r>
            <a:r>
              <a:rPr lang="fr-FR" dirty="0"/>
              <a:t>: </a:t>
            </a:r>
            <a:r>
              <a:rPr lang="fr-FR" dirty="0" smtClean="0"/>
              <a:t>Perspectives</a:t>
            </a:r>
            <a:endParaRPr lang="fr-FR" i="1" dirty="0"/>
          </a:p>
        </p:txBody>
      </p:sp>
      <p:sp>
        <p:nvSpPr>
          <p:cNvPr id="3" name="ZoneTexte 2"/>
          <p:cNvSpPr txBox="1"/>
          <p:nvPr/>
        </p:nvSpPr>
        <p:spPr>
          <a:xfrm>
            <a:off x="440671" y="1197285"/>
            <a:ext cx="7875484" cy="6309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en-GB" sz="1800" dirty="0" smtClean="0">
                <a:latin typeface="+mn-lt"/>
              </a:rPr>
              <a:t>Tamgu </a:t>
            </a:r>
            <a:r>
              <a:rPr lang="en-GB" sz="1800" dirty="0" err="1" smtClean="0">
                <a:latin typeface="+mn-lt"/>
              </a:rPr>
              <a:t>탐구</a:t>
            </a:r>
            <a:r>
              <a:rPr lang="en-GB" sz="1800" dirty="0" smtClean="0">
                <a:latin typeface="+mn-lt"/>
              </a:rPr>
              <a:t> is very versatile annotating (programming) language, which can easily be modified and tailored to your needs.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697149" y="2039543"/>
            <a:ext cx="7435807" cy="256993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en-GB" sz="1800" dirty="0" smtClean="0">
                <a:latin typeface="+mn-lt"/>
              </a:rPr>
              <a:t>The current version of Tamgu </a:t>
            </a:r>
            <a:r>
              <a:rPr lang="en-GB" sz="1800" dirty="0" err="1" smtClean="0">
                <a:latin typeface="+mn-lt"/>
              </a:rPr>
              <a:t>탐구</a:t>
            </a:r>
            <a:r>
              <a:rPr lang="en-GB" sz="1800" dirty="0" smtClean="0">
                <a:latin typeface="+mn-lt"/>
              </a:rPr>
              <a:t> has been designed for textual data programming, with a specific focus on:</a:t>
            </a:r>
          </a:p>
          <a:p>
            <a:pPr algn="l"/>
            <a:endParaRPr lang="en-GB" sz="1800" dirty="0" smtClean="0">
              <a:latin typeface="+mn-lt"/>
            </a:endParaRPr>
          </a:p>
          <a:p>
            <a:pPr marL="285750" indent="-285750" algn="l">
              <a:buFont typeface="Arial" charset="0"/>
              <a:buChar char="•"/>
            </a:pPr>
            <a:r>
              <a:rPr lang="en-GB" sz="1800" dirty="0" smtClean="0">
                <a:latin typeface="+mn-lt"/>
              </a:rPr>
              <a:t>String manipulations (encoding, splitting, regular expressions)</a:t>
            </a:r>
          </a:p>
          <a:p>
            <a:pPr marL="285750" indent="-285750" algn="l">
              <a:buFont typeface="Arial" charset="0"/>
              <a:buChar char="•"/>
            </a:pPr>
            <a:r>
              <a:rPr lang="en-GB" sz="1800" dirty="0" smtClean="0">
                <a:latin typeface="+mn-lt"/>
              </a:rPr>
              <a:t>Machine Learning Libraries (classification, embeddings, tagging)</a:t>
            </a:r>
          </a:p>
          <a:p>
            <a:pPr marL="285750" indent="-285750" algn="l">
              <a:buFont typeface="Arial" charset="0"/>
              <a:buChar char="•"/>
            </a:pPr>
            <a:r>
              <a:rPr lang="en-GB" sz="1800" dirty="0" smtClean="0">
                <a:latin typeface="+mn-lt"/>
              </a:rPr>
              <a:t>Manipulation and creation of large lexicons</a:t>
            </a:r>
          </a:p>
          <a:p>
            <a:pPr marL="285750" indent="-285750" algn="l">
              <a:buFont typeface="Arial" charset="0"/>
              <a:buChar char="•"/>
            </a:pPr>
            <a:r>
              <a:rPr lang="en-GB" sz="1800" dirty="0" smtClean="0">
                <a:latin typeface="+mn-lt"/>
              </a:rPr>
              <a:t>Annotation rules to detect specific tokens or sequence of tokens</a:t>
            </a:r>
          </a:p>
          <a:p>
            <a:pPr marL="285750" indent="-285750" algn="l">
              <a:buFont typeface="Arial" charset="0"/>
              <a:buChar char="•"/>
            </a:pPr>
            <a:r>
              <a:rPr lang="en-GB" sz="1800" dirty="0" smtClean="0">
                <a:latin typeface="+mn-lt"/>
              </a:rPr>
              <a:t>Different tokenization methods</a:t>
            </a:r>
          </a:p>
          <a:p>
            <a:pPr algn="l"/>
            <a:endParaRPr lang="en-GB" sz="1800" dirty="0" smtClean="0">
              <a:latin typeface="+mn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40671" y="4609477"/>
            <a:ext cx="787548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GB" sz="1800" dirty="0" smtClean="0">
                <a:latin typeface="+mn-ea"/>
                <a:ea typeface="+mn-ea"/>
              </a:rPr>
              <a:t>However, </a:t>
            </a:r>
            <a:r>
              <a:rPr lang="en-GB" sz="1800" dirty="0">
                <a:latin typeface="+mn-ea"/>
                <a:ea typeface="+mn-ea"/>
              </a:rPr>
              <a:t>the whole architecture makes it possible to </a:t>
            </a:r>
            <a:r>
              <a:rPr lang="en-GB" sz="1800" dirty="0" smtClean="0">
                <a:latin typeface="+mn-ea"/>
                <a:ea typeface="+mn-ea"/>
              </a:rPr>
              <a:t>implement different </a:t>
            </a:r>
            <a:r>
              <a:rPr lang="en-GB" sz="1800" dirty="0">
                <a:latin typeface="+mn-ea"/>
                <a:ea typeface="+mn-ea"/>
              </a:rPr>
              <a:t>formalisms, allowing for the creation of languages on demand</a:t>
            </a:r>
            <a:r>
              <a:rPr lang="en-GB" sz="1800" dirty="0" smtClean="0">
                <a:latin typeface="+mn-ea"/>
                <a:ea typeface="+mn-ea"/>
              </a:rPr>
              <a:t>.</a:t>
            </a:r>
          </a:p>
          <a:p>
            <a:pPr algn="l"/>
            <a:endParaRPr lang="en-GB" sz="1800" dirty="0" smtClean="0">
              <a:latin typeface="+mn-ea"/>
              <a:ea typeface="+mn-ea"/>
            </a:endParaRPr>
          </a:p>
          <a:p>
            <a:pPr algn="l"/>
            <a:r>
              <a:rPr lang="en-GB" sz="1800" dirty="0" smtClean="0">
                <a:latin typeface="+mn-ea"/>
                <a:ea typeface="+mn-ea"/>
              </a:rPr>
              <a:t>It can also be easily expanded with external libraries to handle objects such as sounds or images.</a:t>
            </a:r>
            <a:endParaRPr lang="en-GB" sz="18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786614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그림 7" descr="그림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614769" y="0"/>
            <a:ext cx="12373538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24" name="Thank you"/>
          <p:cNvSpPr txBox="1"/>
          <p:nvPr/>
        </p:nvSpPr>
        <p:spPr>
          <a:xfrm>
            <a:off x="3247322" y="2965007"/>
            <a:ext cx="2649361" cy="592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8" tIns="26788" rIns="26788" bIns="26788" anchor="ctr">
            <a:spAutoFit/>
          </a:bodyPr>
          <a:lstStyle>
            <a:lvl1pPr>
              <a:defRPr sz="3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fr-FR" dirty="0" smtClean="0"/>
              <a:t>Questions ?</a:t>
            </a:r>
            <a:endParaRPr dirty="0"/>
          </a:p>
        </p:txBody>
      </p:sp>
      <p:pic>
        <p:nvPicPr>
          <p:cNvPr id="325" name="NAVERLABS_LOGO_WHITE.png" descr="NAVERLABS_LOGO_WHIT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69063" y="6335076"/>
            <a:ext cx="1689539" cy="241364"/>
          </a:xfrm>
          <a:prstGeom prst="rect">
            <a:avLst/>
          </a:prstGeom>
          <a:ln w="12700">
            <a:miter lim="400000"/>
          </a:ln>
        </p:spPr>
      </p:pic>
      <p:sp>
        <p:nvSpPr>
          <p:cNvPr id="326" name="© 2017 NAVER LABS. All rights reserved."/>
          <p:cNvSpPr txBox="1"/>
          <p:nvPr/>
        </p:nvSpPr>
        <p:spPr>
          <a:xfrm>
            <a:off x="271430" y="6476262"/>
            <a:ext cx="1996140" cy="127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© 2017 NAVER LABS.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16707622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</a:t>
            </a:r>
            <a:r>
              <a:rPr dirty="0" smtClean="0"/>
              <a:t>탐구</a:t>
            </a:r>
            <a:r>
              <a:rPr lang="fr-FR" dirty="0" smtClean="0"/>
              <a:t>: Motivation</a:t>
            </a:r>
            <a:endParaRPr dirty="0"/>
          </a:p>
        </p:txBody>
      </p:sp>
      <p:sp>
        <p:nvSpPr>
          <p:cNvPr id="45" name="What is Tamgu 탐구?"/>
          <p:cNvSpPr txBox="1"/>
          <p:nvPr/>
        </p:nvSpPr>
        <p:spPr>
          <a:xfrm>
            <a:off x="438574" y="1455778"/>
            <a:ext cx="7609723" cy="43242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8100" tIns="38100" rIns="38100" bIns="38100" anchor="ctr">
            <a:spAutoFit/>
          </a:bodyPr>
          <a:lstStyle/>
          <a:p>
            <a:pPr algn="l"/>
            <a:r>
              <a:rPr lang="en-GB" b="1" dirty="0" smtClean="0">
                <a:latin typeface="+mn-ea"/>
                <a:ea typeface="+mn-ea"/>
              </a:rPr>
              <a:t>Data Programming for ML</a:t>
            </a:r>
          </a:p>
          <a:p>
            <a:pPr algn="l"/>
            <a:endParaRPr lang="en-GB" b="1" dirty="0" smtClean="0">
              <a:latin typeface="+mn-ea"/>
              <a:ea typeface="+mn-ea"/>
            </a:endParaRPr>
          </a:p>
          <a:p>
            <a:pPr marL="457200" indent="-457200" algn="l">
              <a:buAutoNum type="alphaLcParenR"/>
            </a:pPr>
            <a:r>
              <a:rPr lang="en-GB" dirty="0" smtClean="0">
                <a:latin typeface="+mn-ea"/>
                <a:ea typeface="+mn-ea"/>
              </a:rPr>
              <a:t>Automatization of annotations: </a:t>
            </a:r>
            <a:r>
              <a:rPr lang="en-GB" i="1" dirty="0" smtClean="0">
                <a:latin typeface="+mn-ea"/>
                <a:ea typeface="+mn-ea"/>
              </a:rPr>
              <a:t>A tool to automatically annotate corpora or expand existing corpora with new sources.</a:t>
            </a:r>
          </a:p>
          <a:p>
            <a:pPr marL="457200" indent="-457200" algn="l">
              <a:buAutoNum type="alphaLcParenR"/>
            </a:pPr>
            <a:endParaRPr lang="en-GB" dirty="0" smtClean="0">
              <a:latin typeface="+mn-ea"/>
              <a:ea typeface="+mn-ea"/>
            </a:endParaRPr>
          </a:p>
          <a:p>
            <a:pPr marL="457200" indent="-457200" algn="l">
              <a:buAutoNum type="alphaLcParenR"/>
            </a:pPr>
            <a:r>
              <a:rPr lang="en-GB" dirty="0" smtClean="0">
                <a:latin typeface="+mn-ea"/>
                <a:ea typeface="+mn-ea"/>
              </a:rPr>
              <a:t>Synthetic Corpora: </a:t>
            </a:r>
            <a:r>
              <a:rPr lang="en-GB" i="1" dirty="0" smtClean="0">
                <a:latin typeface="+mn-ea"/>
                <a:ea typeface="+mn-ea"/>
              </a:rPr>
              <a:t>A tool to automatically extend the size of a corpora: new words, new sentences etc.</a:t>
            </a:r>
          </a:p>
          <a:p>
            <a:pPr algn="l"/>
            <a:endParaRPr lang="en-GB" b="1" dirty="0" smtClean="0">
              <a:latin typeface="+mn-ea"/>
              <a:ea typeface="+mn-ea"/>
            </a:endParaRPr>
          </a:p>
          <a:p>
            <a:pPr algn="l"/>
            <a:endParaRPr lang="en-GB" b="1" dirty="0" smtClean="0">
              <a:latin typeface="+mn-ea"/>
              <a:ea typeface="+mn-ea"/>
            </a:endParaRPr>
          </a:p>
          <a:p>
            <a:pPr algn="l"/>
            <a:r>
              <a:rPr lang="en-GB" dirty="0" smtClean="0">
                <a:latin typeface="+mn-ea"/>
                <a:ea typeface="+mn-ea"/>
              </a:rPr>
              <a:t>Tamgu has been designed to specifically address Data Programming paradigm requirements.</a:t>
            </a:r>
          </a:p>
        </p:txBody>
      </p:sp>
      <p:pic>
        <p:nvPicPr>
          <p:cNvPr id="47" name="AppIcon.icns" descr="AppIcon.icn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85100" y="393700"/>
            <a:ext cx="990600" cy="990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그림 7" descr="그림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614769" y="0"/>
            <a:ext cx="12373538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24" name="Thank you"/>
          <p:cNvSpPr txBox="1"/>
          <p:nvPr/>
        </p:nvSpPr>
        <p:spPr>
          <a:xfrm>
            <a:off x="3427503" y="2987842"/>
            <a:ext cx="2288996" cy="5470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8" tIns="26788" rIns="26788" bIns="26788" anchor="ctr">
            <a:spAutoFit/>
          </a:bodyPr>
          <a:lstStyle>
            <a:lvl1pPr>
              <a:defRPr sz="3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Thank you</a:t>
            </a:r>
          </a:p>
        </p:txBody>
      </p:sp>
      <p:pic>
        <p:nvPicPr>
          <p:cNvPr id="325" name="NAVERLABS_LOGO_WHITE.png" descr="NAVERLABS_LOGO_WHIT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69063" y="6335076"/>
            <a:ext cx="1689539" cy="241364"/>
          </a:xfrm>
          <a:prstGeom prst="rect">
            <a:avLst/>
          </a:prstGeom>
          <a:ln w="12700">
            <a:miter lim="400000"/>
          </a:ln>
        </p:spPr>
      </p:pic>
      <p:sp>
        <p:nvSpPr>
          <p:cNvPr id="326" name="© 2017 NAVER LABS. All rights reserved."/>
          <p:cNvSpPr txBox="1"/>
          <p:nvPr/>
        </p:nvSpPr>
        <p:spPr>
          <a:xfrm>
            <a:off x="271430" y="6476262"/>
            <a:ext cx="1996140" cy="127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© 2017 NAVER LABS.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5338178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탐구: </a:t>
            </a:r>
            <a:r>
              <a:rPr lang="en-GB" dirty="0" smtClean="0"/>
              <a:t>Interpreter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381000" y="1176293"/>
            <a:ext cx="8008620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2100" dirty="0" smtClean="0"/>
              <a:t>Tamgu</a:t>
            </a:r>
            <a:r>
              <a:rPr lang="en-GB" altLang="ko-KR" sz="2100" dirty="0" smtClean="0"/>
              <a:t> </a:t>
            </a:r>
            <a:r>
              <a:rPr lang="ko-KR" altLang="en-GB" sz="2100" dirty="0" smtClean="0"/>
              <a:t>탐구</a:t>
            </a:r>
            <a:r>
              <a:rPr lang="en-GB" altLang="ko-KR" sz="2100" dirty="0" smtClean="0"/>
              <a:t> has been implemented in C++11...</a:t>
            </a:r>
            <a:r>
              <a:rPr lang="en-GB" sz="2100" dirty="0" smtClean="0"/>
              <a:t> 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sz="2100" dirty="0" smtClean="0"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2100" dirty="0" smtClean="0"/>
              <a:t>When you run a </a:t>
            </a:r>
            <a:r>
              <a:rPr lang="en-GB" sz="2100" dirty="0"/>
              <a:t>Tamgu</a:t>
            </a:r>
            <a:r>
              <a:rPr lang="en-GB" altLang="ko-KR" sz="2100" dirty="0"/>
              <a:t> </a:t>
            </a:r>
            <a:r>
              <a:rPr lang="ko-KR" altLang="en-GB" sz="2100" dirty="0"/>
              <a:t>탐구 </a:t>
            </a:r>
            <a:r>
              <a:rPr lang="en-GB" sz="2100" dirty="0" smtClean="0"/>
              <a:t>program: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sz="2100" dirty="0" smtClean="0"/>
          </a:p>
          <a:p>
            <a:pPr marL="717550" indent="-454025" algn="l">
              <a:buFont typeface="+mj-lt"/>
              <a:buAutoNum type="alphaLcParenR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2100" dirty="0" smtClean="0"/>
              <a:t>First, it is </a:t>
            </a:r>
            <a:r>
              <a:rPr lang="en-GB" sz="2100" i="1" dirty="0" smtClean="0">
                <a:solidFill>
                  <a:srgbClr val="FF0000"/>
                </a:solidFill>
              </a:rPr>
              <a:t>parsed</a:t>
            </a:r>
            <a:r>
              <a:rPr lang="en-GB" sz="2100" dirty="0" smtClean="0">
                <a:solidFill>
                  <a:srgbClr val="FF0000"/>
                </a:solidFill>
              </a:rPr>
              <a:t> </a:t>
            </a:r>
            <a:r>
              <a:rPr lang="en-GB" sz="2100" dirty="0" smtClean="0"/>
              <a:t>into a syntactic tree (thanks to a BNF grammar compiled into a C++ class)</a:t>
            </a:r>
          </a:p>
          <a:p>
            <a:pPr marL="717550" indent="-454025" algn="l">
              <a:buFont typeface="+mj-lt"/>
              <a:buAutoNum type="alphaLcParenR"/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sz="2100" dirty="0" smtClean="0"/>
          </a:p>
          <a:p>
            <a:pPr marL="717550" indent="-454025" algn="l">
              <a:buFont typeface="+mj-lt"/>
              <a:buAutoNum type="alphaLcParenR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2100" dirty="0" smtClean="0"/>
              <a:t>Second, the syntactic tree is traversed and each node is </a:t>
            </a:r>
            <a:r>
              <a:rPr lang="en-GB" sz="2100" i="1" dirty="0" smtClean="0">
                <a:solidFill>
                  <a:srgbClr val="FF0000"/>
                </a:solidFill>
              </a:rPr>
              <a:t>compiled</a:t>
            </a:r>
            <a:r>
              <a:rPr lang="en-GB" sz="2100" dirty="0" smtClean="0"/>
              <a:t> into internal C++ objects that all derive from the </a:t>
            </a:r>
            <a:r>
              <a:rPr lang="en-GB" sz="2100" i="1" dirty="0" smtClean="0"/>
              <a:t>Tamgu root class</a:t>
            </a:r>
            <a:r>
              <a:rPr lang="en-GB" sz="2100" dirty="0" smtClean="0"/>
              <a:t>. Each object exposes a </a:t>
            </a:r>
            <a:r>
              <a:rPr lang="en-GB" sz="2100" dirty="0" smtClean="0">
                <a:solidFill>
                  <a:srgbClr val="FF0000"/>
                </a:solidFill>
              </a:rPr>
              <a:t>Put</a:t>
            </a:r>
            <a:r>
              <a:rPr lang="en-GB" sz="2100" dirty="0" smtClean="0"/>
              <a:t> (to store things) and a </a:t>
            </a:r>
            <a:r>
              <a:rPr lang="en-GB" sz="2100" dirty="0" smtClean="0">
                <a:solidFill>
                  <a:srgbClr val="FF0000"/>
                </a:solidFill>
              </a:rPr>
              <a:t>Get</a:t>
            </a:r>
            <a:r>
              <a:rPr lang="en-GB" sz="2100" dirty="0" smtClean="0"/>
              <a:t> (to get values or execute stuff)</a:t>
            </a:r>
          </a:p>
          <a:p>
            <a:pPr marL="717550" indent="-454025" algn="l">
              <a:buFont typeface="+mj-lt"/>
              <a:buAutoNum type="alphaLcParenR"/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sz="2100" dirty="0" smtClean="0"/>
          </a:p>
          <a:p>
            <a:pPr marL="717550" indent="-454025" algn="l">
              <a:buFont typeface="+mj-lt"/>
              <a:buAutoNum type="alphaLcParenR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2100" dirty="0" smtClean="0"/>
              <a:t>Third, your program is </a:t>
            </a:r>
            <a:r>
              <a:rPr lang="en-GB" sz="2100" i="1" dirty="0">
                <a:solidFill>
                  <a:srgbClr val="FF0000"/>
                </a:solidFill>
                <a:latin typeface="Helvetica"/>
                <a:ea typeface="Helvetica"/>
                <a:cs typeface="Helvetica"/>
              </a:rPr>
              <a:t>executed</a:t>
            </a:r>
            <a:r>
              <a:rPr lang="en-GB" sz="2100" dirty="0" smtClean="0"/>
              <a:t> by calling the </a:t>
            </a:r>
            <a:r>
              <a:rPr lang="en-GB" sz="2100" dirty="0" smtClean="0">
                <a:solidFill>
                  <a:srgbClr val="FF0000"/>
                </a:solidFill>
              </a:rPr>
              <a:t>Get</a:t>
            </a:r>
            <a:r>
              <a:rPr lang="en-GB" sz="2100" dirty="0" smtClean="0"/>
              <a:t> method of all top objects.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2170" y="284481"/>
            <a:ext cx="1393190" cy="1043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59202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탐구: </a:t>
            </a:r>
            <a:r>
              <a:rPr dirty="0" smtClean="0"/>
              <a:t>Factory</a:t>
            </a:r>
            <a:endParaRPr dirty="0"/>
          </a:p>
        </p:txBody>
      </p:sp>
      <p:sp>
        <p:nvSpPr>
          <p:cNvPr id="95" name="The whole engine is organised as a factory.…"/>
          <p:cNvSpPr txBox="1"/>
          <p:nvPr/>
        </p:nvSpPr>
        <p:spPr>
          <a:xfrm>
            <a:off x="609294" y="1189253"/>
            <a:ext cx="7877703" cy="4662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/>
              <a:t>The whole compiler is organised as a </a:t>
            </a:r>
            <a:r>
              <a:rPr lang="en-GB" i="1" dirty="0" smtClean="0"/>
              <a:t>factory</a:t>
            </a:r>
            <a:r>
              <a:rPr lang="en-GB" dirty="0" smtClean="0"/>
              <a:t>.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 smtClean="0"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/>
              <a:t>A factory is a service that enables the recording and access of various external objects</a:t>
            </a:r>
            <a:r>
              <a:rPr lang="mr-IN" dirty="0" smtClean="0"/>
              <a:t>…</a:t>
            </a:r>
            <a:endParaRPr lang="en-GB" dirty="0" smtClean="0"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 smtClean="0"/>
          </a:p>
          <a:p>
            <a:pPr marL="581025" indent="-233363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2000" dirty="0" smtClean="0"/>
              <a:t>Each object is recorded with its </a:t>
            </a:r>
            <a:r>
              <a:rPr lang="en-GB" sz="2000" i="1" dirty="0" smtClean="0"/>
              <a:t>id</a:t>
            </a:r>
            <a:r>
              <a:rPr lang="en-GB" sz="2000" dirty="0" smtClean="0"/>
              <a:t> into the factory</a:t>
            </a:r>
          </a:p>
          <a:p>
            <a:pPr marL="581025" indent="-233363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sz="2000" dirty="0" smtClean="0"/>
          </a:p>
          <a:p>
            <a:pPr marL="581025" indent="-233363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2000" dirty="0" smtClean="0"/>
              <a:t>Each object exposes a method </a:t>
            </a:r>
            <a:r>
              <a:rPr lang="en-GB" sz="2000" dirty="0" err="1" smtClean="0"/>
              <a:t>Newinstance</a:t>
            </a:r>
            <a:r>
              <a:rPr lang="en-GB" sz="2000" dirty="0" smtClean="0"/>
              <a:t>() to create clones of itself.</a:t>
            </a:r>
          </a:p>
          <a:p>
            <a:pPr marL="581025" indent="-233363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sz="2000" dirty="0" smtClean="0"/>
          </a:p>
          <a:p>
            <a:pPr marL="581025" indent="-233363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2000" dirty="0" smtClean="0"/>
              <a:t>Each object exposes a method </a:t>
            </a:r>
            <a:r>
              <a:rPr lang="en-GB" sz="2000" i="1" dirty="0" smtClean="0"/>
              <a:t>Get()</a:t>
            </a:r>
            <a:r>
              <a:rPr lang="en-GB" sz="2000" dirty="0" smtClean="0"/>
              <a:t> and a method </a:t>
            </a:r>
            <a:r>
              <a:rPr lang="en-GB" sz="2000" i="1" dirty="0" smtClean="0"/>
              <a:t>Put()</a:t>
            </a:r>
            <a:r>
              <a:rPr lang="en-GB" sz="2000" dirty="0" smtClean="0"/>
              <a:t>, hence the interpreter does not need to know anything about the current object.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0671" y="170247"/>
            <a:ext cx="1982236" cy="1319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64717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탐구: </a:t>
            </a:r>
            <a:r>
              <a:rPr lang="fr-FR" dirty="0" smtClean="0"/>
              <a:t>Extensions</a:t>
            </a:r>
            <a:endParaRPr dirty="0"/>
          </a:p>
        </p:txBody>
      </p:sp>
      <p:sp>
        <p:nvSpPr>
          <p:cNvPr id="111" name="Tamgu can be easily extended.…"/>
          <p:cNvSpPr txBox="1"/>
          <p:nvPr/>
        </p:nvSpPr>
        <p:spPr>
          <a:xfrm>
            <a:off x="723543" y="1556382"/>
            <a:ext cx="8160262" cy="3970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8100" tIns="38100" rIns="38100" bIns="38100" anchor="ctr">
            <a:spAutoFit/>
          </a:bodyPr>
          <a:lstStyle/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/>
              <a:t>Tamgu can be easily extended:</a:t>
            </a:r>
          </a:p>
          <a:p>
            <a:pPr marL="342900" indent="-342900" algn="l">
              <a:buFont typeface="Arial" charset="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 smtClean="0"/>
          </a:p>
          <a:p>
            <a:pPr marL="342900" indent="-342900" algn="l">
              <a:buFont typeface="Arial" charset="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/>
              <a:t>You can extend existing basic objects in the interpreter with new methods in a couple of minutes...</a:t>
            </a:r>
          </a:p>
          <a:p>
            <a:pPr marL="342900" indent="-342900" algn="l">
              <a:buFont typeface="Arial" charset="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 smtClean="0"/>
          </a:p>
          <a:p>
            <a:pPr marL="342900" indent="-342900" algn="l">
              <a:buFont typeface="Arial" charset="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/>
              <a:t>You can create your own libraries with a template that we provide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 smtClean="0"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i="1" dirty="0" smtClean="0">
                <a:solidFill>
                  <a:schemeClr val="accent6"/>
                </a:solidFill>
              </a:rPr>
              <a:t>Again, there are no differences between the two approaches, they manipulate exactly the same object description...</a:t>
            </a:r>
            <a:endParaRPr lang="en-GB" i="1" dirty="0">
              <a:solidFill>
                <a:schemeClr val="accent6"/>
              </a:solidFill>
            </a:endParaRPr>
          </a:p>
        </p:txBody>
      </p:sp>
      <p:pic>
        <p:nvPicPr>
          <p:cNvPr id="11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46074" y="228001"/>
            <a:ext cx="914707" cy="91470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4214158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Tamgu 탐구: Some libraries</a:t>
            </a:r>
          </a:p>
        </p:txBody>
      </p:sp>
      <p:sp>
        <p:nvSpPr>
          <p:cNvPr id="102" name="Machine Learning:…"/>
          <p:cNvSpPr txBox="1"/>
          <p:nvPr/>
        </p:nvSpPr>
        <p:spPr>
          <a:xfrm>
            <a:off x="1363594" y="1116241"/>
            <a:ext cx="2497479" cy="2200602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i="1" dirty="0"/>
              <a:t>Machine Learning:</a:t>
            </a:r>
          </a:p>
          <a:p>
            <a:pPr marL="230605" indent="-230605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fr-FR" dirty="0" smtClean="0"/>
          </a:p>
          <a:p>
            <a:pPr marL="230605" indent="-230605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smtClean="0"/>
              <a:t>CRF</a:t>
            </a:r>
            <a:r>
              <a:rPr lang="fr-FR" dirty="0" smtClean="0"/>
              <a:t>S</a:t>
            </a:r>
            <a:r>
              <a:rPr dirty="0" smtClean="0"/>
              <a:t>uite</a:t>
            </a:r>
            <a:endParaRPr dirty="0"/>
          </a:p>
          <a:p>
            <a:pPr marL="230605" indent="-230605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smtClean="0"/>
              <a:t>Wapiti</a:t>
            </a:r>
            <a:r>
              <a:rPr lang="fr-FR" dirty="0" smtClean="0"/>
              <a:t> (CRF)</a:t>
            </a:r>
            <a:endParaRPr dirty="0"/>
          </a:p>
          <a:p>
            <a:pPr marL="230605" indent="-230605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Word2Vec</a:t>
            </a:r>
          </a:p>
          <a:p>
            <a:pPr marL="230605" indent="-230605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Liblinear</a:t>
            </a:r>
          </a:p>
        </p:txBody>
      </p:sp>
      <p:sp>
        <p:nvSpPr>
          <p:cNvPr id="103" name="FLTK: Graphical library to create GUI"/>
          <p:cNvSpPr txBox="1"/>
          <p:nvPr/>
        </p:nvSpPr>
        <p:spPr>
          <a:xfrm>
            <a:off x="4025286" y="3626306"/>
            <a:ext cx="4395435" cy="430887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 smtClean="0"/>
              <a:t>FLTK</a:t>
            </a:r>
            <a:r>
              <a:rPr lang="fr-FR" dirty="0" smtClean="0"/>
              <a:t> </a:t>
            </a:r>
            <a:r>
              <a:rPr i="1" dirty="0" smtClean="0"/>
              <a:t>to </a:t>
            </a:r>
            <a:r>
              <a:rPr i="1" dirty="0"/>
              <a:t>create </a:t>
            </a:r>
            <a:r>
              <a:rPr i="1" dirty="0" smtClean="0"/>
              <a:t>GUI</a:t>
            </a:r>
            <a:r>
              <a:rPr lang="fr-FR" i="1" dirty="0" smtClean="0"/>
              <a:t> and </a:t>
            </a:r>
            <a:r>
              <a:rPr lang="fr-FR" i="1" dirty="0" err="1" smtClean="0"/>
              <a:t>graphics</a:t>
            </a:r>
            <a:endParaRPr i="1" dirty="0"/>
          </a:p>
        </p:txBody>
      </p:sp>
      <p:sp>
        <p:nvSpPr>
          <p:cNvPr id="104" name="libao and mp3 for music"/>
          <p:cNvSpPr txBox="1"/>
          <p:nvPr/>
        </p:nvSpPr>
        <p:spPr>
          <a:xfrm>
            <a:off x="431678" y="5207456"/>
            <a:ext cx="3725380" cy="430887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libao and mp3 </a:t>
            </a:r>
            <a:r>
              <a:rPr lang="fr-FR" i="1" dirty="0" smtClean="0"/>
              <a:t>to </a:t>
            </a:r>
            <a:r>
              <a:rPr lang="fr-FR" i="1" dirty="0" err="1" smtClean="0"/>
              <a:t>play</a:t>
            </a:r>
            <a:r>
              <a:rPr lang="fr-FR" i="1" dirty="0" smtClean="0"/>
              <a:t> music</a:t>
            </a:r>
            <a:endParaRPr i="1" dirty="0"/>
          </a:p>
        </p:txBody>
      </p:sp>
      <p:sp>
        <p:nvSpPr>
          <p:cNvPr id="105" name="Molécule"/>
          <p:cNvSpPr/>
          <p:nvPr/>
        </p:nvSpPr>
        <p:spPr>
          <a:xfrm>
            <a:off x="7058080" y="504639"/>
            <a:ext cx="1352440" cy="1175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25" h="21600" extrusionOk="0">
                <a:moveTo>
                  <a:pt x="2726" y="0"/>
                </a:moveTo>
                <a:cubicBezTo>
                  <a:pt x="2262" y="0"/>
                  <a:pt x="1792" y="142"/>
                  <a:pt x="1361" y="440"/>
                </a:cubicBezTo>
                <a:cubicBezTo>
                  <a:pt x="57" y="1343"/>
                  <a:pt x="-387" y="3336"/>
                  <a:pt x="369" y="4892"/>
                </a:cubicBezTo>
                <a:cubicBezTo>
                  <a:pt x="875" y="5935"/>
                  <a:pt x="1791" y="6516"/>
                  <a:pt x="2733" y="6516"/>
                </a:cubicBezTo>
                <a:cubicBezTo>
                  <a:pt x="2959" y="6516"/>
                  <a:pt x="3186" y="6484"/>
                  <a:pt x="3410" y="6415"/>
                </a:cubicBezTo>
                <a:lnTo>
                  <a:pt x="4436" y="8528"/>
                </a:lnTo>
                <a:cubicBezTo>
                  <a:pt x="3958" y="9115"/>
                  <a:pt x="3662" y="9916"/>
                  <a:pt x="3662" y="10800"/>
                </a:cubicBezTo>
                <a:cubicBezTo>
                  <a:pt x="3662" y="11684"/>
                  <a:pt x="3958" y="12485"/>
                  <a:pt x="4436" y="13072"/>
                </a:cubicBezTo>
                <a:lnTo>
                  <a:pt x="3410" y="15187"/>
                </a:lnTo>
                <a:cubicBezTo>
                  <a:pt x="3186" y="15119"/>
                  <a:pt x="2959" y="15084"/>
                  <a:pt x="2733" y="15084"/>
                </a:cubicBezTo>
                <a:cubicBezTo>
                  <a:pt x="1791" y="15084"/>
                  <a:pt x="875" y="15665"/>
                  <a:pt x="369" y="16708"/>
                </a:cubicBezTo>
                <a:cubicBezTo>
                  <a:pt x="-387" y="18264"/>
                  <a:pt x="57" y="20259"/>
                  <a:pt x="1361" y="21162"/>
                </a:cubicBezTo>
                <a:cubicBezTo>
                  <a:pt x="1792" y="21460"/>
                  <a:pt x="2262" y="21600"/>
                  <a:pt x="2726" y="21600"/>
                </a:cubicBezTo>
                <a:cubicBezTo>
                  <a:pt x="3668" y="21600"/>
                  <a:pt x="4584" y="21018"/>
                  <a:pt x="5090" y="19976"/>
                </a:cubicBezTo>
                <a:cubicBezTo>
                  <a:pt x="5718" y="18683"/>
                  <a:pt x="5518" y="17090"/>
                  <a:pt x="4685" y="16070"/>
                </a:cubicBezTo>
                <a:lnTo>
                  <a:pt x="5711" y="13956"/>
                </a:lnTo>
                <a:cubicBezTo>
                  <a:pt x="5929" y="14023"/>
                  <a:pt x="6157" y="14058"/>
                  <a:pt x="6392" y="14058"/>
                </a:cubicBezTo>
                <a:cubicBezTo>
                  <a:pt x="7643" y="14058"/>
                  <a:pt x="8698" y="13052"/>
                  <a:pt x="9020" y="11681"/>
                </a:cubicBezTo>
                <a:lnTo>
                  <a:pt x="11805" y="11681"/>
                </a:lnTo>
                <a:cubicBezTo>
                  <a:pt x="12127" y="13052"/>
                  <a:pt x="13181" y="14058"/>
                  <a:pt x="14433" y="14058"/>
                </a:cubicBezTo>
                <a:cubicBezTo>
                  <a:pt x="14667" y="14058"/>
                  <a:pt x="14896" y="14023"/>
                  <a:pt x="15113" y="13956"/>
                </a:cubicBezTo>
                <a:lnTo>
                  <a:pt x="16139" y="16070"/>
                </a:lnTo>
                <a:cubicBezTo>
                  <a:pt x="15307" y="17090"/>
                  <a:pt x="15106" y="18683"/>
                  <a:pt x="15734" y="19976"/>
                </a:cubicBezTo>
                <a:cubicBezTo>
                  <a:pt x="16240" y="21018"/>
                  <a:pt x="17156" y="21600"/>
                  <a:pt x="18098" y="21600"/>
                </a:cubicBezTo>
                <a:cubicBezTo>
                  <a:pt x="18563" y="21600"/>
                  <a:pt x="19033" y="21460"/>
                  <a:pt x="19464" y="21162"/>
                </a:cubicBezTo>
                <a:cubicBezTo>
                  <a:pt x="20768" y="20259"/>
                  <a:pt x="21213" y="18264"/>
                  <a:pt x="20457" y="16708"/>
                </a:cubicBezTo>
                <a:cubicBezTo>
                  <a:pt x="19951" y="15665"/>
                  <a:pt x="19035" y="15083"/>
                  <a:pt x="18093" y="15084"/>
                </a:cubicBezTo>
                <a:cubicBezTo>
                  <a:pt x="17867" y="15084"/>
                  <a:pt x="17640" y="15119"/>
                  <a:pt x="17416" y="15187"/>
                </a:cubicBezTo>
                <a:lnTo>
                  <a:pt x="16388" y="13072"/>
                </a:lnTo>
                <a:cubicBezTo>
                  <a:pt x="16867" y="12485"/>
                  <a:pt x="17162" y="11684"/>
                  <a:pt x="17162" y="10800"/>
                </a:cubicBezTo>
                <a:cubicBezTo>
                  <a:pt x="17162" y="9916"/>
                  <a:pt x="16867" y="9115"/>
                  <a:pt x="16388" y="8528"/>
                </a:cubicBezTo>
                <a:lnTo>
                  <a:pt x="17416" y="6415"/>
                </a:lnTo>
                <a:cubicBezTo>
                  <a:pt x="17640" y="6484"/>
                  <a:pt x="17867" y="6516"/>
                  <a:pt x="18093" y="6516"/>
                </a:cubicBezTo>
                <a:cubicBezTo>
                  <a:pt x="19035" y="6516"/>
                  <a:pt x="19951" y="5935"/>
                  <a:pt x="20457" y="4892"/>
                </a:cubicBezTo>
                <a:cubicBezTo>
                  <a:pt x="21213" y="3336"/>
                  <a:pt x="20768" y="1343"/>
                  <a:pt x="19464" y="440"/>
                </a:cubicBezTo>
                <a:cubicBezTo>
                  <a:pt x="19033" y="142"/>
                  <a:pt x="18563" y="0"/>
                  <a:pt x="18098" y="0"/>
                </a:cubicBezTo>
                <a:cubicBezTo>
                  <a:pt x="17156" y="0"/>
                  <a:pt x="16240" y="582"/>
                  <a:pt x="15734" y="1624"/>
                </a:cubicBezTo>
                <a:cubicBezTo>
                  <a:pt x="15106" y="2917"/>
                  <a:pt x="15307" y="4510"/>
                  <a:pt x="16139" y="5530"/>
                </a:cubicBezTo>
                <a:lnTo>
                  <a:pt x="15113" y="7644"/>
                </a:lnTo>
                <a:cubicBezTo>
                  <a:pt x="14896" y="7577"/>
                  <a:pt x="14667" y="7542"/>
                  <a:pt x="14433" y="7542"/>
                </a:cubicBezTo>
                <a:cubicBezTo>
                  <a:pt x="13181" y="7542"/>
                  <a:pt x="12127" y="8548"/>
                  <a:pt x="11805" y="9919"/>
                </a:cubicBezTo>
                <a:lnTo>
                  <a:pt x="9020" y="9919"/>
                </a:lnTo>
                <a:cubicBezTo>
                  <a:pt x="8698" y="8548"/>
                  <a:pt x="7643" y="7542"/>
                  <a:pt x="6392" y="7542"/>
                </a:cubicBezTo>
                <a:cubicBezTo>
                  <a:pt x="6157" y="7542"/>
                  <a:pt x="5929" y="7577"/>
                  <a:pt x="5711" y="7644"/>
                </a:cubicBezTo>
                <a:lnTo>
                  <a:pt x="4685" y="5530"/>
                </a:lnTo>
                <a:cubicBezTo>
                  <a:pt x="5518" y="4510"/>
                  <a:pt x="5718" y="2917"/>
                  <a:pt x="5090" y="1624"/>
                </a:cubicBezTo>
                <a:cubicBezTo>
                  <a:pt x="4584" y="582"/>
                  <a:pt x="3668" y="0"/>
                  <a:pt x="2726" y="0"/>
                </a:cubicBezTo>
                <a:close/>
                <a:moveTo>
                  <a:pt x="2728" y="1761"/>
                </a:moveTo>
                <a:cubicBezTo>
                  <a:pt x="3175" y="1761"/>
                  <a:pt x="3591" y="2046"/>
                  <a:pt x="3815" y="2507"/>
                </a:cubicBezTo>
                <a:cubicBezTo>
                  <a:pt x="3983" y="2853"/>
                  <a:pt x="4027" y="3257"/>
                  <a:pt x="3941" y="3644"/>
                </a:cubicBezTo>
                <a:cubicBezTo>
                  <a:pt x="3855" y="4030"/>
                  <a:pt x="3649" y="4353"/>
                  <a:pt x="3359" y="4554"/>
                </a:cubicBezTo>
                <a:cubicBezTo>
                  <a:pt x="3165" y="4688"/>
                  <a:pt x="2954" y="4755"/>
                  <a:pt x="2733" y="4755"/>
                </a:cubicBezTo>
                <a:cubicBezTo>
                  <a:pt x="2286" y="4755"/>
                  <a:pt x="1868" y="4470"/>
                  <a:pt x="1644" y="4010"/>
                </a:cubicBezTo>
                <a:cubicBezTo>
                  <a:pt x="1476" y="3664"/>
                  <a:pt x="1432" y="3259"/>
                  <a:pt x="1518" y="2873"/>
                </a:cubicBezTo>
                <a:cubicBezTo>
                  <a:pt x="1604" y="2486"/>
                  <a:pt x="1810" y="2163"/>
                  <a:pt x="2100" y="1963"/>
                </a:cubicBezTo>
                <a:cubicBezTo>
                  <a:pt x="2294" y="1828"/>
                  <a:pt x="2506" y="1761"/>
                  <a:pt x="2728" y="1761"/>
                </a:cubicBezTo>
                <a:close/>
                <a:moveTo>
                  <a:pt x="18098" y="1761"/>
                </a:moveTo>
                <a:cubicBezTo>
                  <a:pt x="18320" y="1761"/>
                  <a:pt x="18530" y="1829"/>
                  <a:pt x="18724" y="1963"/>
                </a:cubicBezTo>
                <a:cubicBezTo>
                  <a:pt x="19014" y="2163"/>
                  <a:pt x="19222" y="2486"/>
                  <a:pt x="19308" y="2873"/>
                </a:cubicBezTo>
                <a:cubicBezTo>
                  <a:pt x="19394" y="3259"/>
                  <a:pt x="19348" y="3664"/>
                  <a:pt x="19180" y="4010"/>
                </a:cubicBezTo>
                <a:cubicBezTo>
                  <a:pt x="18956" y="4470"/>
                  <a:pt x="18540" y="4755"/>
                  <a:pt x="18093" y="4755"/>
                </a:cubicBezTo>
                <a:cubicBezTo>
                  <a:pt x="17872" y="4755"/>
                  <a:pt x="17661" y="4688"/>
                  <a:pt x="17467" y="4554"/>
                </a:cubicBezTo>
                <a:cubicBezTo>
                  <a:pt x="17177" y="4353"/>
                  <a:pt x="16969" y="4030"/>
                  <a:pt x="16883" y="3644"/>
                </a:cubicBezTo>
                <a:cubicBezTo>
                  <a:pt x="16797" y="3257"/>
                  <a:pt x="16843" y="2853"/>
                  <a:pt x="17011" y="2507"/>
                </a:cubicBezTo>
                <a:cubicBezTo>
                  <a:pt x="17235" y="2046"/>
                  <a:pt x="17651" y="1761"/>
                  <a:pt x="18098" y="1761"/>
                </a:cubicBezTo>
                <a:close/>
                <a:moveTo>
                  <a:pt x="2733" y="16845"/>
                </a:moveTo>
                <a:cubicBezTo>
                  <a:pt x="2954" y="16845"/>
                  <a:pt x="3165" y="16912"/>
                  <a:pt x="3359" y="17046"/>
                </a:cubicBezTo>
                <a:cubicBezTo>
                  <a:pt x="3649" y="17247"/>
                  <a:pt x="3855" y="17572"/>
                  <a:pt x="3941" y="17958"/>
                </a:cubicBezTo>
                <a:cubicBezTo>
                  <a:pt x="4027" y="18345"/>
                  <a:pt x="3983" y="18747"/>
                  <a:pt x="3815" y="19093"/>
                </a:cubicBezTo>
                <a:cubicBezTo>
                  <a:pt x="3591" y="19554"/>
                  <a:pt x="3175" y="19841"/>
                  <a:pt x="2728" y="19841"/>
                </a:cubicBezTo>
                <a:cubicBezTo>
                  <a:pt x="2506" y="19841"/>
                  <a:pt x="2294" y="19772"/>
                  <a:pt x="2100" y="19637"/>
                </a:cubicBezTo>
                <a:cubicBezTo>
                  <a:pt x="1810" y="19437"/>
                  <a:pt x="1604" y="19114"/>
                  <a:pt x="1518" y="18727"/>
                </a:cubicBezTo>
                <a:cubicBezTo>
                  <a:pt x="1432" y="18341"/>
                  <a:pt x="1476" y="17938"/>
                  <a:pt x="1644" y="17592"/>
                </a:cubicBezTo>
                <a:cubicBezTo>
                  <a:pt x="1868" y="17132"/>
                  <a:pt x="2286" y="16845"/>
                  <a:pt x="2733" y="16845"/>
                </a:cubicBezTo>
                <a:close/>
                <a:moveTo>
                  <a:pt x="18093" y="16845"/>
                </a:moveTo>
                <a:cubicBezTo>
                  <a:pt x="18540" y="16845"/>
                  <a:pt x="18956" y="17132"/>
                  <a:pt x="19180" y="17592"/>
                </a:cubicBezTo>
                <a:cubicBezTo>
                  <a:pt x="19348" y="17938"/>
                  <a:pt x="19394" y="18341"/>
                  <a:pt x="19308" y="18727"/>
                </a:cubicBezTo>
                <a:cubicBezTo>
                  <a:pt x="19222" y="19114"/>
                  <a:pt x="19014" y="19437"/>
                  <a:pt x="18724" y="19637"/>
                </a:cubicBezTo>
                <a:cubicBezTo>
                  <a:pt x="18530" y="19772"/>
                  <a:pt x="18320" y="19839"/>
                  <a:pt x="18098" y="19839"/>
                </a:cubicBezTo>
                <a:cubicBezTo>
                  <a:pt x="17651" y="19839"/>
                  <a:pt x="17235" y="19554"/>
                  <a:pt x="17011" y="19093"/>
                </a:cubicBezTo>
                <a:cubicBezTo>
                  <a:pt x="16843" y="18747"/>
                  <a:pt x="16797" y="18345"/>
                  <a:pt x="16883" y="17958"/>
                </a:cubicBezTo>
                <a:cubicBezTo>
                  <a:pt x="16969" y="17572"/>
                  <a:pt x="17177" y="17247"/>
                  <a:pt x="17467" y="17046"/>
                </a:cubicBezTo>
                <a:cubicBezTo>
                  <a:pt x="17661" y="16912"/>
                  <a:pt x="17872" y="16845"/>
                  <a:pt x="18093" y="16845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38100" tIns="38100" rIns="38100" bIns="38100" anchor="ctr"/>
          <a:lstStyle/>
          <a:p>
            <a:endParaRPr/>
          </a:p>
        </p:txBody>
      </p:sp>
      <p:sp>
        <p:nvSpPr>
          <p:cNvPr id="106" name="libxml2 to handle xml files"/>
          <p:cNvSpPr txBox="1"/>
          <p:nvPr/>
        </p:nvSpPr>
        <p:spPr>
          <a:xfrm>
            <a:off x="4786385" y="5207456"/>
            <a:ext cx="3432029" cy="430887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libxml2 </a:t>
            </a:r>
            <a:r>
              <a:rPr i="1" dirty="0"/>
              <a:t>to handle xml files</a:t>
            </a:r>
          </a:p>
        </p:txBody>
      </p:sp>
      <p:sp>
        <p:nvSpPr>
          <p:cNvPr id="107" name="cURL to load Web pages"/>
          <p:cNvSpPr txBox="1"/>
          <p:nvPr/>
        </p:nvSpPr>
        <p:spPr>
          <a:xfrm>
            <a:off x="4827262" y="2676985"/>
            <a:ext cx="3350276" cy="430887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cURL </a:t>
            </a:r>
            <a:r>
              <a:rPr i="1" dirty="0"/>
              <a:t>to load Web pages</a:t>
            </a:r>
          </a:p>
        </p:txBody>
      </p:sp>
      <p:sp>
        <p:nvSpPr>
          <p:cNvPr id="108" name="SQLite"/>
          <p:cNvSpPr txBox="1"/>
          <p:nvPr/>
        </p:nvSpPr>
        <p:spPr>
          <a:xfrm>
            <a:off x="685113" y="4347026"/>
            <a:ext cx="4821834" cy="430887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GB" dirty="0" smtClean="0"/>
              <a:t>SQLite </a:t>
            </a:r>
            <a:r>
              <a:rPr lang="en-GB" i="1" dirty="0" smtClean="0"/>
              <a:t>to manage an SQL database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128024197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Tamgu 탐구: Libraries</a:t>
            </a:r>
          </a:p>
        </p:txBody>
      </p:sp>
      <p:sp>
        <p:nvSpPr>
          <p:cNvPr id="98" name="External libraries (.so or .dll) are based on the same description as regular objects such a strings or containers...…"/>
          <p:cNvSpPr txBox="1"/>
          <p:nvPr/>
        </p:nvSpPr>
        <p:spPr>
          <a:xfrm>
            <a:off x="628742" y="1798612"/>
            <a:ext cx="7076770" cy="3462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342900" indent="-342900" algn="l">
              <a:buFont typeface="Arial" charset="0"/>
              <a:buChar char="•"/>
            </a:pPr>
            <a:r>
              <a:rPr sz="2000" dirty="0">
                <a:latin typeface="+mn-lt"/>
              </a:rPr>
              <a:t>External libraries (.so or .dll) are based on the same </a:t>
            </a:r>
            <a:r>
              <a:rPr lang="fr-FR" sz="2000" dirty="0" err="1" smtClean="0">
                <a:latin typeface="+mn-lt"/>
              </a:rPr>
              <a:t>object</a:t>
            </a:r>
            <a:r>
              <a:rPr lang="fr-FR" sz="2000" dirty="0" smtClean="0">
                <a:latin typeface="+mn-lt"/>
              </a:rPr>
              <a:t> </a:t>
            </a:r>
            <a:r>
              <a:rPr sz="2000" dirty="0" smtClean="0">
                <a:latin typeface="+mn-lt"/>
              </a:rPr>
              <a:t>description </a:t>
            </a:r>
            <a:r>
              <a:rPr sz="2000" dirty="0">
                <a:latin typeface="+mn-lt"/>
              </a:rPr>
              <a:t>as regular objects such a strings or containers...</a:t>
            </a:r>
          </a:p>
          <a:p>
            <a:pPr marL="342900" indent="-342900" algn="l">
              <a:buFont typeface="Arial" charset="0"/>
              <a:buChar char="•"/>
            </a:pPr>
            <a:endParaRPr sz="2000" dirty="0">
              <a:latin typeface="+mn-lt"/>
            </a:endParaRPr>
          </a:p>
          <a:p>
            <a:pPr marL="342900" indent="-342900" algn="l">
              <a:buFont typeface="Arial" charset="0"/>
              <a:buChar char="•"/>
            </a:pPr>
            <a:r>
              <a:rPr sz="2000" dirty="0">
                <a:latin typeface="+mn-lt"/>
              </a:rPr>
              <a:t>For </a:t>
            </a:r>
            <a:r>
              <a:rPr sz="2000" dirty="0" smtClean="0">
                <a:latin typeface="+mn-lt"/>
              </a:rPr>
              <a:t>Tamgu</a:t>
            </a:r>
            <a:r>
              <a:rPr lang="fr-FR" sz="2000" dirty="0" smtClean="0">
                <a:latin typeface="+mn-lt"/>
              </a:rPr>
              <a:t>,</a:t>
            </a:r>
            <a:r>
              <a:rPr sz="2000" dirty="0" smtClean="0">
                <a:latin typeface="+mn-lt"/>
              </a:rPr>
              <a:t> </a:t>
            </a:r>
            <a:r>
              <a:rPr sz="2000" dirty="0">
                <a:latin typeface="+mn-lt"/>
              </a:rPr>
              <a:t>an object that is loaded from an external library or pre-compiled into the main engine is </a:t>
            </a:r>
            <a:r>
              <a:rPr sz="2000" i="1" dirty="0">
                <a:latin typeface="+mn-lt"/>
              </a:rPr>
              <a:t>treated</a:t>
            </a:r>
            <a:r>
              <a:rPr sz="2000" dirty="0">
                <a:latin typeface="+mn-lt"/>
              </a:rPr>
              <a:t> exactly in the same way.</a:t>
            </a:r>
          </a:p>
          <a:p>
            <a:pPr marL="342900" indent="-342900" algn="l">
              <a:buFont typeface="Arial" charset="0"/>
              <a:buChar char="•"/>
            </a:pPr>
            <a:endParaRPr sz="2000" dirty="0">
              <a:latin typeface="+mn-lt"/>
            </a:endParaRPr>
          </a:p>
          <a:p>
            <a:pPr marL="342900" indent="-342900" algn="l">
              <a:buFont typeface="Arial" charset="0"/>
              <a:buChar char="•"/>
            </a:pPr>
            <a:r>
              <a:rPr sz="2000" dirty="0">
                <a:latin typeface="+mn-lt"/>
              </a:rPr>
              <a:t>The interpreter is totally </a:t>
            </a:r>
            <a:r>
              <a:rPr sz="2000" i="1" dirty="0">
                <a:latin typeface="+mn-lt"/>
              </a:rPr>
              <a:t>independent</a:t>
            </a:r>
            <a:r>
              <a:rPr sz="2000" dirty="0">
                <a:latin typeface="+mn-lt"/>
              </a:rPr>
              <a:t> from any specific </a:t>
            </a:r>
            <a:r>
              <a:rPr lang="fr-FR" sz="2000" dirty="0" err="1" smtClean="0">
                <a:latin typeface="+mn-lt"/>
              </a:rPr>
              <a:t>library</a:t>
            </a:r>
            <a:r>
              <a:rPr lang="fr-FR" sz="2000" dirty="0" smtClean="0">
                <a:latin typeface="+mn-lt"/>
              </a:rPr>
              <a:t> </a:t>
            </a:r>
            <a:r>
              <a:rPr sz="2000" dirty="0" smtClean="0">
                <a:latin typeface="+mn-lt"/>
              </a:rPr>
              <a:t>implementation</a:t>
            </a:r>
            <a:r>
              <a:rPr sz="2000" dirty="0">
                <a:latin typeface="+mn-lt"/>
              </a:rPr>
              <a:t>.</a:t>
            </a:r>
          </a:p>
          <a:p>
            <a:pPr marL="342900" indent="-342900" algn="l">
              <a:buFont typeface="Arial" charset="0"/>
              <a:buChar char="•"/>
            </a:pPr>
            <a:endParaRPr sz="2000" dirty="0">
              <a:latin typeface="+mn-lt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4276" y="228001"/>
            <a:ext cx="1062990" cy="106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67359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First line goes here…"/>
          <p:cNvSpPr txBox="1"/>
          <p:nvPr/>
        </p:nvSpPr>
        <p:spPr>
          <a:xfrm>
            <a:off x="276191" y="228001"/>
            <a:ext cx="6403690" cy="3992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Example: Handling strings</a:t>
            </a:r>
          </a:p>
        </p:txBody>
      </p:sp>
      <p:sp>
        <p:nvSpPr>
          <p:cNvPr id="54" name="string u=@&quot;Signe de la réconciliation en cours entre l'Erythrée et l'Ethiopie, le premier vol commercial depuis vingt ans reliant les deux anciens ennemis de la Corne de l'Afrique a décollé mercredi d'Addis Abeba.&quot;@;…"/>
          <p:cNvSpPr txBox="1"/>
          <p:nvPr/>
        </p:nvSpPr>
        <p:spPr>
          <a:xfrm>
            <a:off x="226320" y="1075234"/>
            <a:ext cx="8691360" cy="495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80808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string</a:t>
            </a:r>
            <a:r>
              <a:rPr dirty="0">
                <a:solidFill>
                  <a:srgbClr val="000000"/>
                </a:solidFill>
              </a:rPr>
              <a:t> u=</a:t>
            </a:r>
            <a:r>
              <a:rPr dirty="0"/>
              <a:t>@"Signe de la réconciliation en cours entre l'Erythrée et l'Ethiopie, le premier vol commercial depuis vingt ans reliant les deux anciens ennemis de la Corne de l'Afrique a décollé mercredi d'Addis Abeba."@</a:t>
            </a:r>
            <a:r>
              <a:rPr dirty="0">
                <a:solidFill>
                  <a:srgbClr val="000000"/>
                </a:solidFill>
              </a:rPr>
              <a:t>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println</a:t>
            </a:r>
            <a:r>
              <a:rPr dirty="0">
                <a:solidFill>
                  <a:srgbClr val="000000"/>
                </a:solidFill>
              </a:rPr>
              <a:t>(u[12:26]); </a:t>
            </a:r>
            <a:r>
              <a:rPr dirty="0"/>
              <a:t>//</a:t>
            </a:r>
            <a:r>
              <a:rPr dirty="0" smtClean="0"/>
              <a:t>réconciliation </a:t>
            </a:r>
            <a:r>
              <a:rPr dirty="0"/>
              <a:t>(automatic detection of UTF8)</a:t>
            </a: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println</a:t>
            </a:r>
            <a:r>
              <a:rPr dirty="0">
                <a:solidFill>
                  <a:srgbClr val="000000"/>
                </a:solidFill>
              </a:rPr>
              <a:t>(u[</a:t>
            </a:r>
            <a:r>
              <a:rPr dirty="0">
                <a:solidFill>
                  <a:srgbClr val="FF0000"/>
                </a:solidFill>
              </a:rPr>
              <a:t>"en "</a:t>
            </a:r>
            <a:r>
              <a:rPr dirty="0">
                <a:solidFill>
                  <a:srgbClr val="000000"/>
                </a:solidFill>
              </a:rPr>
              <a:t>:</a:t>
            </a:r>
            <a:r>
              <a:rPr dirty="0">
                <a:solidFill>
                  <a:srgbClr val="FF0000"/>
                </a:solidFill>
              </a:rPr>
              <a:t>"entre"</a:t>
            </a:r>
            <a:r>
              <a:rPr dirty="0">
                <a:solidFill>
                  <a:srgbClr val="000000"/>
                </a:solidFill>
              </a:rPr>
              <a:t>]); </a:t>
            </a:r>
            <a:r>
              <a:rPr dirty="0"/>
              <a:t>//en cours entre</a:t>
            </a: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ivector</a:t>
            </a:r>
            <a:r>
              <a:rPr dirty="0">
                <a:solidFill>
                  <a:srgbClr val="000000"/>
                </a:solidFill>
              </a:rPr>
              <a:t> iv = </a:t>
            </a:r>
            <a:r>
              <a:rPr dirty="0">
                <a:solidFill>
                  <a:srgbClr val="FF0000"/>
                </a:solidFill>
              </a:rPr>
              <a:t>"ré"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505F5"/>
                </a:solidFill>
              </a:rPr>
              <a:t>in</a:t>
            </a:r>
            <a:r>
              <a:rPr dirty="0">
                <a:solidFill>
                  <a:srgbClr val="000000"/>
                </a:solidFill>
              </a:rPr>
              <a:t> u; </a:t>
            </a:r>
            <a:r>
              <a:rPr dirty="0"/>
              <a:t>//[12,49]</a:t>
            </a: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00000"/>
                </a:solidFill>
              </a:rPr>
              <a:t>u[</a:t>
            </a:r>
            <a:r>
              <a:rPr dirty="0">
                <a:solidFill>
                  <a:srgbClr val="FF0000"/>
                </a:solidFill>
              </a:rPr>
              <a:t>"en "</a:t>
            </a:r>
            <a:r>
              <a:rPr dirty="0">
                <a:solidFill>
                  <a:srgbClr val="000000"/>
                </a:solidFill>
              </a:rPr>
              <a:t>:</a:t>
            </a:r>
            <a:r>
              <a:rPr dirty="0">
                <a:solidFill>
                  <a:srgbClr val="FF0000"/>
                </a:solidFill>
              </a:rPr>
              <a:t>"entre"</a:t>
            </a:r>
            <a:r>
              <a:rPr dirty="0">
                <a:solidFill>
                  <a:srgbClr val="000000"/>
                </a:solidFill>
              </a:rPr>
              <a:t>]=</a:t>
            </a:r>
            <a:r>
              <a:rPr dirty="0">
                <a:solidFill>
                  <a:srgbClr val="FF0000"/>
                </a:solidFill>
              </a:rPr>
              <a:t>"OH"</a:t>
            </a:r>
            <a:r>
              <a:rPr dirty="0">
                <a:solidFill>
                  <a:srgbClr val="000000"/>
                </a:solidFill>
              </a:rPr>
              <a:t>; </a:t>
            </a:r>
            <a:r>
              <a:rPr dirty="0"/>
              <a:t>//Replacement with OH of "en cours entre"</a:t>
            </a: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8C8C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ustring</a:t>
            </a:r>
            <a:r>
              <a:rPr dirty="0">
                <a:solidFill>
                  <a:srgbClr val="000000"/>
                </a:solidFill>
              </a:rPr>
              <a:t> res=</a:t>
            </a:r>
            <a:r>
              <a:rPr dirty="0"/>
              <a:t>r"%C%a+"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505F5"/>
                </a:solidFill>
              </a:rPr>
              <a:t>in</a:t>
            </a:r>
            <a:r>
              <a:rPr dirty="0">
                <a:solidFill>
                  <a:srgbClr val="000000"/>
                </a:solidFill>
              </a:rPr>
              <a:t> u; </a:t>
            </a:r>
            <a:r>
              <a:rPr dirty="0">
                <a:solidFill>
                  <a:srgbClr val="2D8C2D"/>
                </a:solidFill>
              </a:rPr>
              <a:t>//Signe</a:t>
            </a: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//['Signe','OH','Erythrée','Ethiopie','Corne','Afrique','Addis','Abeba']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svector</a:t>
            </a:r>
            <a:r>
              <a:rPr dirty="0">
                <a:solidFill>
                  <a:srgbClr val="000000"/>
                </a:solidFill>
              </a:rPr>
              <a:t> vs = </a:t>
            </a:r>
            <a:r>
              <a:rPr dirty="0">
                <a:solidFill>
                  <a:srgbClr val="8C8CF5"/>
                </a:solidFill>
              </a:rPr>
              <a:t>r"%C%a+"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505F5"/>
                </a:solidFill>
              </a:rPr>
              <a:t>in</a:t>
            </a:r>
            <a:r>
              <a:rPr dirty="0">
                <a:solidFill>
                  <a:srgbClr val="000000"/>
                </a:solidFill>
              </a:rPr>
              <a:t> u;</a:t>
            </a:r>
          </a:p>
        </p:txBody>
      </p:sp>
      <p:pic>
        <p:nvPicPr>
          <p:cNvPr id="5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45350" y="3009671"/>
            <a:ext cx="1178586" cy="83865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76350142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irst line goes here…"/>
          <p:cNvSpPr txBox="1"/>
          <p:nvPr/>
        </p:nvSpPr>
        <p:spPr>
          <a:xfrm>
            <a:off x="276190" y="228001"/>
            <a:ext cx="7153309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Functional Programming </a:t>
            </a:r>
            <a:endParaRPr lang="en-US" dirty="0" smtClean="0"/>
          </a:p>
          <a:p>
            <a:r>
              <a:rPr sz="1800" i="1" dirty="0" smtClean="0"/>
              <a:t>Example</a:t>
            </a:r>
            <a:r>
              <a:rPr lang="fr-FR" sz="1800" i="1" dirty="0" smtClean="0"/>
              <a:t>s</a:t>
            </a:r>
            <a:endParaRPr sz="1800" i="1" dirty="0"/>
          </a:p>
        </p:txBody>
      </p:sp>
      <p:sp>
        <p:nvSpPr>
          <p:cNvPr id="66" name="&lt;fastsort([]) = []&gt;  //if the list is empty, we return an empty &quot;list&quot;…"/>
          <p:cNvSpPr txBox="1"/>
          <p:nvPr/>
        </p:nvSpPr>
        <p:spPr>
          <a:xfrm>
            <a:off x="226320" y="1485899"/>
            <a:ext cx="8691360" cy="368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00000"/>
                </a:solidFill>
              </a:rPr>
              <a:t>&lt;</a:t>
            </a:r>
            <a:r>
              <a:rPr dirty="0">
                <a:solidFill>
                  <a:srgbClr val="9E2123"/>
                </a:solidFill>
              </a:rPr>
              <a:t>fastsort(</a:t>
            </a:r>
            <a:r>
              <a:rPr dirty="0">
                <a:solidFill>
                  <a:srgbClr val="000000"/>
                </a:solidFill>
              </a:rPr>
              <a:t>[]) = </a:t>
            </a:r>
            <a:r>
              <a:rPr dirty="0">
                <a:solidFill>
                  <a:srgbClr val="0505F5"/>
                </a:solidFill>
              </a:rPr>
              <a:t>[]</a:t>
            </a:r>
            <a:r>
              <a:rPr dirty="0">
                <a:solidFill>
                  <a:srgbClr val="000000"/>
                </a:solidFill>
              </a:rPr>
              <a:t>&gt;  </a:t>
            </a:r>
            <a:r>
              <a:rPr dirty="0"/>
              <a:t>//if the list is empty, we return an empty "list"</a:t>
            </a: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00000"/>
                </a:solidFill>
              </a:rPr>
              <a:t>&lt;</a:t>
            </a:r>
            <a:r>
              <a:rPr dirty="0">
                <a:solidFill>
                  <a:srgbClr val="9E2123"/>
                </a:solidFill>
              </a:rPr>
              <a:t>fastsort(</a:t>
            </a:r>
            <a:r>
              <a:rPr dirty="0">
                <a:solidFill>
                  <a:srgbClr val="000000"/>
                </a:solidFill>
              </a:rPr>
              <a:t>[fv:v]) =  mn &amp;&amp;&amp; fv &amp;&amp;&amp; mx </a:t>
            </a:r>
            <a:r>
              <a:rPr dirty="0">
                <a:solidFill>
                  <a:srgbClr val="0505F5"/>
                </a:solidFill>
              </a:rPr>
              <a:t>where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/>
              <a:t>//we merge the </a:t>
            </a:r>
            <a:r>
              <a:rPr dirty="0">
                <a:solidFill>
                  <a:schemeClr val="accent3"/>
                </a:solidFill>
              </a:rPr>
              <a:t>different</a:t>
            </a:r>
            <a:r>
              <a:rPr dirty="0"/>
              <a:t> lists...</a:t>
            </a: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00000"/>
                </a:solidFill>
              </a:rPr>
              <a:t>	</a:t>
            </a:r>
            <a:r>
              <a:rPr dirty="0">
                <a:solidFill>
                  <a:srgbClr val="0505F5"/>
                </a:solidFill>
              </a:rPr>
              <a:t>let</a:t>
            </a:r>
            <a:r>
              <a:rPr dirty="0">
                <a:solidFill>
                  <a:srgbClr val="000000"/>
                </a:solidFill>
              </a:rPr>
              <a:t> mn = &lt;</a:t>
            </a:r>
            <a:r>
              <a:rPr dirty="0">
                <a:solidFill>
                  <a:srgbClr val="9E2123"/>
                </a:solidFill>
              </a:rPr>
              <a:t>fastsort </a:t>
            </a:r>
            <a:r>
              <a:rPr dirty="0">
                <a:solidFill>
                  <a:srgbClr val="000000"/>
                </a:solidFill>
              </a:rPr>
              <a:t>. </a:t>
            </a:r>
            <a:r>
              <a:rPr dirty="0">
                <a:solidFill>
                  <a:srgbClr val="0505F5"/>
                </a:solidFill>
              </a:rPr>
              <a:t>filter</a:t>
            </a:r>
            <a:r>
              <a:rPr dirty="0">
                <a:solidFill>
                  <a:srgbClr val="000000"/>
                </a:solidFill>
              </a:rPr>
              <a:t> (&lt;=fv) v&gt;,   </a:t>
            </a:r>
            <a:r>
              <a:rPr dirty="0">
                <a:solidFill>
                  <a:schemeClr val="accent3"/>
                </a:solidFill>
              </a:rPr>
              <a:t>//smaller than fv</a:t>
            </a:r>
          </a:p>
          <a:p>
            <a:pPr lvl="1" indent="228600"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00000"/>
                </a:solidFill>
              </a:rPr>
              <a:t>	</a:t>
            </a:r>
            <a:r>
              <a:rPr dirty="0">
                <a:solidFill>
                  <a:srgbClr val="0505F5"/>
                </a:solidFill>
              </a:rPr>
              <a:t>let</a:t>
            </a:r>
            <a:r>
              <a:rPr dirty="0">
                <a:solidFill>
                  <a:srgbClr val="000000"/>
                </a:solidFill>
              </a:rPr>
              <a:t> mx = &lt;</a:t>
            </a:r>
            <a:r>
              <a:rPr dirty="0"/>
              <a:t>fastsort </a:t>
            </a:r>
            <a:r>
              <a:rPr dirty="0">
                <a:solidFill>
                  <a:srgbClr val="000000"/>
                </a:solidFill>
              </a:rPr>
              <a:t>. </a:t>
            </a:r>
            <a:r>
              <a:rPr dirty="0">
                <a:solidFill>
                  <a:srgbClr val="0505F5"/>
                </a:solidFill>
              </a:rPr>
              <a:t>filter</a:t>
            </a:r>
            <a:r>
              <a:rPr dirty="0">
                <a:solidFill>
                  <a:srgbClr val="000000"/>
                </a:solidFill>
              </a:rPr>
              <a:t> (&gt;fv) v&gt;</a:t>
            </a:r>
            <a:r>
              <a:rPr dirty="0">
                <a:solidFill>
                  <a:schemeClr val="accent3"/>
                </a:solidFill>
              </a:rPr>
              <a:t>      //larger than fv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00000"/>
                </a:solidFill>
              </a:rPr>
              <a:t>&gt;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vector</a:t>
            </a:r>
            <a:r>
              <a:rPr dirty="0"/>
              <a:t> vv=[1,5,7,2,8,0];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vector</a:t>
            </a:r>
            <a:r>
              <a:rPr dirty="0">
                <a:solidFill>
                  <a:srgbClr val="000000"/>
                </a:solidFill>
              </a:rPr>
              <a:t> v=</a:t>
            </a:r>
            <a:r>
              <a:rPr dirty="0"/>
              <a:t>fastsort</a:t>
            </a:r>
            <a:r>
              <a:rPr dirty="0">
                <a:solidFill>
                  <a:srgbClr val="000000"/>
                </a:solidFill>
              </a:rPr>
              <a:t>(vv);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 i="1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00000"/>
                </a:solidFill>
              </a:rPr>
              <a:t>v is [0,1,2,5,7,8]</a:t>
            </a:r>
          </a:p>
        </p:txBody>
      </p:sp>
      <p:pic>
        <p:nvPicPr>
          <p:cNvPr id="6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29500" y="203200"/>
            <a:ext cx="1317881" cy="132401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7265726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First line goes here…"/>
          <p:cNvSpPr txBox="1"/>
          <p:nvPr/>
        </p:nvSpPr>
        <p:spPr>
          <a:xfrm>
            <a:off x="276191" y="228001"/>
            <a:ext cx="6403690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Logical programming </a:t>
            </a:r>
          </a:p>
          <a:p>
            <a:r>
              <a:rPr lang="en-US" sz="1800" i="1" dirty="0"/>
              <a:t>Example </a:t>
            </a:r>
            <a:r>
              <a:rPr lang="en-US" sz="1800" i="1" dirty="0" smtClean="0"/>
              <a:t>DCG</a:t>
            </a:r>
            <a:endParaRPr lang="en-US" sz="1800" i="1" dirty="0"/>
          </a:p>
        </p:txBody>
      </p:sp>
      <p:sp>
        <p:nvSpPr>
          <p:cNvPr id="82" name="sentence(s(?NP,?VP)) --&gt; noun_phrase(?NP), verb_phrase(?VP).…"/>
          <p:cNvSpPr txBox="1"/>
          <p:nvPr/>
        </p:nvSpPr>
        <p:spPr>
          <a:xfrm>
            <a:off x="327920" y="1098550"/>
            <a:ext cx="8691360" cy="448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sentence</a:t>
            </a:r>
            <a:r>
              <a:rPr>
                <a:solidFill>
                  <a:srgbClr val="000000"/>
                </a:solidFill>
              </a:rPr>
              <a:t>(</a:t>
            </a:r>
            <a:r>
              <a:rPr/>
              <a:t>s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8282E6"/>
                </a:solidFill>
              </a:rPr>
              <a:t>?NP</a:t>
            </a:r>
            <a:r>
              <a:rPr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8282E6"/>
                </a:solidFill>
              </a:rPr>
              <a:t>?VP</a:t>
            </a:r>
            <a:r>
              <a:rPr>
                <a:solidFill>
                  <a:srgbClr val="000000"/>
                </a:solidFill>
              </a:rPr>
              <a:t>)) --&gt; </a:t>
            </a:r>
            <a:r>
              <a:rPr/>
              <a:t>noun_phrase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8282E6"/>
                </a:solidFill>
              </a:rPr>
              <a:t>?NP</a:t>
            </a:r>
            <a:r>
              <a:rPr>
                <a:solidFill>
                  <a:srgbClr val="000000"/>
                </a:solidFill>
              </a:rPr>
              <a:t>), </a:t>
            </a:r>
            <a:r>
              <a:rPr/>
              <a:t>verb_phrase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8282E6"/>
                </a:solidFill>
              </a:rPr>
              <a:t>?VP</a:t>
            </a:r>
            <a:r>
              <a:rPr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noun_phrase</a:t>
            </a:r>
            <a:r>
              <a:rPr>
                <a:solidFill>
                  <a:srgbClr val="000000"/>
                </a:solidFill>
              </a:rPr>
              <a:t>(</a:t>
            </a:r>
            <a:r>
              <a:rPr/>
              <a:t>np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8282E6"/>
                </a:solidFill>
              </a:rPr>
              <a:t>?D</a:t>
            </a:r>
            <a:r>
              <a:rPr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8282E6"/>
                </a:solidFill>
              </a:rPr>
              <a:t>?N</a:t>
            </a:r>
            <a:r>
              <a:rPr>
                <a:solidFill>
                  <a:srgbClr val="000000"/>
                </a:solidFill>
              </a:rPr>
              <a:t>)) --&gt; </a:t>
            </a:r>
            <a:r>
              <a:rPr/>
              <a:t>det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8282E6"/>
                </a:solidFill>
              </a:rPr>
              <a:t>?D</a:t>
            </a:r>
            <a:r>
              <a:rPr>
                <a:solidFill>
                  <a:srgbClr val="000000"/>
                </a:solidFill>
              </a:rPr>
              <a:t>), </a:t>
            </a:r>
            <a:r>
              <a:rPr/>
              <a:t>noun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8282E6"/>
                </a:solidFill>
              </a:rPr>
              <a:t>?N</a:t>
            </a:r>
            <a:r>
              <a:rPr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verb_phrase</a:t>
            </a:r>
            <a:r>
              <a:rPr>
                <a:solidFill>
                  <a:srgbClr val="000000"/>
                </a:solidFill>
              </a:rPr>
              <a:t>(</a:t>
            </a:r>
            <a:r>
              <a:rPr/>
              <a:t>vp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8282E6"/>
                </a:solidFill>
              </a:rPr>
              <a:t>?V</a:t>
            </a:r>
            <a:r>
              <a:rPr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8282E6"/>
                </a:solidFill>
              </a:rPr>
              <a:t>?NP</a:t>
            </a:r>
            <a:r>
              <a:rPr>
                <a:solidFill>
                  <a:srgbClr val="000000"/>
                </a:solidFill>
              </a:rPr>
              <a:t>)) --&gt; </a:t>
            </a:r>
            <a:r>
              <a:rPr/>
              <a:t>verb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8282E6"/>
                </a:solidFill>
              </a:rPr>
              <a:t>?V</a:t>
            </a:r>
            <a:r>
              <a:rPr>
                <a:solidFill>
                  <a:srgbClr val="000000"/>
                </a:solidFill>
              </a:rPr>
              <a:t>), </a:t>
            </a:r>
            <a:r>
              <a:rPr/>
              <a:t>noun_phrase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8282E6"/>
                </a:solidFill>
              </a:rPr>
              <a:t>?NP</a:t>
            </a:r>
            <a:r>
              <a:rPr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9E2123"/>
                </a:solidFill>
              </a:rPr>
              <a:t>det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d</a:t>
            </a:r>
            <a:r>
              <a:rPr/>
              <a:t>(</a:t>
            </a:r>
            <a:r>
              <a:rPr>
                <a:solidFill>
                  <a:srgbClr val="FF0000"/>
                </a:solidFill>
              </a:rPr>
              <a:t>"the"</a:t>
            </a:r>
            <a:r>
              <a:rPr/>
              <a:t>)) --&gt; [</a:t>
            </a:r>
            <a:r>
              <a:rPr>
                <a:solidFill>
                  <a:srgbClr val="FF0000"/>
                </a:solidFill>
              </a:rPr>
              <a:t>"the"</a:t>
            </a:r>
            <a:r>
              <a:rPr/>
              <a:t>].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9E2123"/>
                </a:solidFill>
              </a:rPr>
              <a:t>det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d</a:t>
            </a:r>
            <a:r>
              <a:rPr/>
              <a:t>(</a:t>
            </a:r>
            <a:r>
              <a:rPr>
                <a:solidFill>
                  <a:srgbClr val="FF0000"/>
                </a:solidFill>
              </a:rPr>
              <a:t>"a"</a:t>
            </a:r>
            <a:r>
              <a:rPr/>
              <a:t>)) --&gt; [</a:t>
            </a:r>
            <a:r>
              <a:rPr>
                <a:solidFill>
                  <a:srgbClr val="FF0000"/>
                </a:solidFill>
              </a:rPr>
              <a:t>"a"</a:t>
            </a:r>
            <a:r>
              <a:rPr/>
              <a:t>].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9E2123"/>
                </a:solidFill>
              </a:rPr>
              <a:t>noun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n</a:t>
            </a:r>
            <a:r>
              <a:rPr/>
              <a:t>(</a:t>
            </a:r>
            <a:r>
              <a:rPr>
                <a:solidFill>
                  <a:srgbClr val="FF0000"/>
                </a:solidFill>
              </a:rPr>
              <a:t>"bat"</a:t>
            </a:r>
            <a:r>
              <a:rPr/>
              <a:t>)) --&gt; [</a:t>
            </a:r>
            <a:r>
              <a:rPr>
                <a:solidFill>
                  <a:srgbClr val="FF0000"/>
                </a:solidFill>
              </a:rPr>
              <a:t>"bat"</a:t>
            </a:r>
            <a:r>
              <a:rPr/>
              <a:t>].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9E2123"/>
                </a:solidFill>
              </a:rPr>
              <a:t>noun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n</a:t>
            </a:r>
            <a:r>
              <a:rPr/>
              <a:t>(</a:t>
            </a:r>
            <a:r>
              <a:rPr>
                <a:solidFill>
                  <a:srgbClr val="FF0000"/>
                </a:solidFill>
              </a:rPr>
              <a:t>"cat"</a:t>
            </a:r>
            <a:r>
              <a:rPr/>
              <a:t>)) --&gt; [</a:t>
            </a:r>
            <a:r>
              <a:rPr>
                <a:solidFill>
                  <a:srgbClr val="FF0000"/>
                </a:solidFill>
              </a:rPr>
              <a:t>"cat"</a:t>
            </a:r>
            <a:r>
              <a:rPr/>
              <a:t>].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9E2123"/>
                </a:solidFill>
              </a:rPr>
              <a:t>verb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v</a:t>
            </a:r>
            <a:r>
              <a:rPr/>
              <a:t>(</a:t>
            </a:r>
            <a:r>
              <a:rPr>
                <a:solidFill>
                  <a:srgbClr val="FF0000"/>
                </a:solidFill>
              </a:rPr>
              <a:t>"eats"</a:t>
            </a:r>
            <a:r>
              <a:rPr/>
              <a:t>)) --&gt; [</a:t>
            </a:r>
            <a:r>
              <a:rPr>
                <a:solidFill>
                  <a:srgbClr val="FF0000"/>
                </a:solidFill>
              </a:rPr>
              <a:t>"eats"</a:t>
            </a:r>
            <a:r>
              <a:rPr/>
              <a:t>].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//we generate all possible interpretations...</a:t>
            </a:r>
            <a:endParaRPr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0505F5"/>
                </a:solidFill>
              </a:rPr>
              <a:t>vector</a:t>
            </a:r>
            <a:r>
              <a:rPr>
                <a:solidFill>
                  <a:srgbClr val="000000"/>
                </a:solidFill>
              </a:rPr>
              <a:t> vr=</a:t>
            </a:r>
            <a:r>
              <a:rPr/>
              <a:t>sentence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8282E6"/>
                </a:solidFill>
              </a:rPr>
              <a:t>?Y</a:t>
            </a:r>
            <a:r>
              <a:rPr>
                <a:solidFill>
                  <a:srgbClr val="000000"/>
                </a:solidFill>
              </a:rPr>
              <a:t>,[],</a:t>
            </a:r>
            <a:r>
              <a:rPr>
                <a:solidFill>
                  <a:srgbClr val="8282E6"/>
                </a:solidFill>
              </a:rPr>
              <a:t>?X</a:t>
            </a:r>
            <a:r>
              <a:rPr>
                <a:solidFill>
                  <a:srgbClr val="000000"/>
                </a:solidFill>
              </a:rPr>
              <a:t>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000000"/>
                </a:solidFill>
              </a:rPr>
              <a:t>Results: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9E2123"/>
                </a:solidFill>
              </a:rPr>
              <a:t>sentence</a:t>
            </a:r>
            <a:r>
              <a:rPr/>
              <a:t>([</a:t>
            </a:r>
            <a:r>
              <a:rPr>
                <a:solidFill>
                  <a:srgbClr val="FF0000"/>
                </a:solidFill>
              </a:rPr>
              <a:t>"the"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"bat"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"eats"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"the"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"bat"</a:t>
            </a:r>
            <a:r>
              <a:rPr/>
              <a:t>],[],</a:t>
            </a:r>
            <a:r>
              <a:rPr>
                <a:solidFill>
                  <a:srgbClr val="9E2123"/>
                </a:solidFill>
              </a:rPr>
              <a:t>s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np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d</a:t>
            </a:r>
            <a:r>
              <a:rPr/>
              <a:t>(the),</a:t>
            </a:r>
            <a:r>
              <a:rPr>
                <a:solidFill>
                  <a:srgbClr val="9E2123"/>
                </a:solidFill>
              </a:rPr>
              <a:t>n</a:t>
            </a:r>
            <a:r>
              <a:rPr/>
              <a:t>(bat)),</a:t>
            </a:r>
            <a:r>
              <a:rPr>
                <a:solidFill>
                  <a:srgbClr val="9E2123"/>
                </a:solidFill>
              </a:rPr>
              <a:t>vp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v</a:t>
            </a:r>
            <a:r>
              <a:rPr/>
              <a:t>(eats),</a:t>
            </a:r>
            <a:r>
              <a:rPr>
                <a:solidFill>
                  <a:srgbClr val="9E2123"/>
                </a:solidFill>
              </a:rPr>
              <a:t>np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d</a:t>
            </a:r>
            <a:r>
              <a:rPr/>
              <a:t>(the),</a:t>
            </a:r>
            <a:r>
              <a:rPr>
                <a:solidFill>
                  <a:srgbClr val="9E2123"/>
                </a:solidFill>
              </a:rPr>
              <a:t>n</a:t>
            </a:r>
            <a:r>
              <a:rPr/>
              <a:t>(bat)))))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9E2123"/>
                </a:solidFill>
              </a:rPr>
              <a:t>sentence</a:t>
            </a:r>
            <a:r>
              <a:rPr/>
              <a:t>([</a:t>
            </a:r>
            <a:r>
              <a:rPr>
                <a:solidFill>
                  <a:srgbClr val="FF0000"/>
                </a:solidFill>
              </a:rPr>
              <a:t>"the"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"bat"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"eats"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"the"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"cat"</a:t>
            </a:r>
            <a:r>
              <a:rPr/>
              <a:t>],[],</a:t>
            </a:r>
            <a:r>
              <a:rPr>
                <a:solidFill>
                  <a:srgbClr val="9E2123"/>
                </a:solidFill>
              </a:rPr>
              <a:t>s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np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d</a:t>
            </a:r>
            <a:r>
              <a:rPr/>
              <a:t>(the),</a:t>
            </a:r>
            <a:r>
              <a:rPr>
                <a:solidFill>
                  <a:srgbClr val="9E2123"/>
                </a:solidFill>
              </a:rPr>
              <a:t>n</a:t>
            </a:r>
            <a:r>
              <a:rPr/>
              <a:t>(bat)),</a:t>
            </a:r>
            <a:r>
              <a:rPr>
                <a:solidFill>
                  <a:srgbClr val="9E2123"/>
                </a:solidFill>
              </a:rPr>
              <a:t>vp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v</a:t>
            </a:r>
            <a:r>
              <a:rPr/>
              <a:t>(eats),</a:t>
            </a:r>
            <a:r>
              <a:rPr>
                <a:solidFill>
                  <a:srgbClr val="9E2123"/>
                </a:solidFill>
              </a:rPr>
              <a:t>np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d</a:t>
            </a:r>
            <a:r>
              <a:rPr/>
              <a:t>(the),</a:t>
            </a:r>
            <a:r>
              <a:rPr>
                <a:solidFill>
                  <a:srgbClr val="9E2123"/>
                </a:solidFill>
              </a:rPr>
              <a:t>n</a:t>
            </a:r>
            <a:r>
              <a:rPr/>
              <a:t>(cat)))))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9E2123"/>
                </a:solidFill>
              </a:rPr>
              <a:t>sentence</a:t>
            </a:r>
            <a:r>
              <a:rPr/>
              <a:t>([</a:t>
            </a:r>
            <a:r>
              <a:rPr>
                <a:solidFill>
                  <a:srgbClr val="FF0000"/>
                </a:solidFill>
              </a:rPr>
              <a:t>"the"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"bat"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"eats"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"a"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"bat"</a:t>
            </a:r>
            <a:r>
              <a:rPr/>
              <a:t>],[],</a:t>
            </a:r>
            <a:r>
              <a:rPr>
                <a:solidFill>
                  <a:srgbClr val="9E2123"/>
                </a:solidFill>
              </a:rPr>
              <a:t>s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np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d</a:t>
            </a:r>
            <a:r>
              <a:rPr/>
              <a:t>(the),</a:t>
            </a:r>
            <a:r>
              <a:rPr>
                <a:solidFill>
                  <a:srgbClr val="9E2123"/>
                </a:solidFill>
              </a:rPr>
              <a:t>n</a:t>
            </a:r>
            <a:r>
              <a:rPr/>
              <a:t>(bat)),</a:t>
            </a:r>
            <a:r>
              <a:rPr>
                <a:solidFill>
                  <a:srgbClr val="9E2123"/>
                </a:solidFill>
              </a:rPr>
              <a:t>vp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v</a:t>
            </a:r>
            <a:r>
              <a:rPr/>
              <a:t>(eats),</a:t>
            </a:r>
            <a:r>
              <a:rPr>
                <a:solidFill>
                  <a:srgbClr val="9E2123"/>
                </a:solidFill>
              </a:rPr>
              <a:t>np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d</a:t>
            </a:r>
            <a:r>
              <a:rPr/>
              <a:t>(a),</a:t>
            </a:r>
            <a:r>
              <a:rPr>
                <a:solidFill>
                  <a:srgbClr val="9E2123"/>
                </a:solidFill>
              </a:rPr>
              <a:t>n</a:t>
            </a:r>
            <a:r>
              <a:rPr/>
              <a:t>(bat)))))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etc.</a:t>
            </a:r>
          </a:p>
        </p:txBody>
      </p:sp>
      <p:sp>
        <p:nvSpPr>
          <p:cNvPr id="83" name="Monde"/>
          <p:cNvSpPr/>
          <p:nvPr/>
        </p:nvSpPr>
        <p:spPr>
          <a:xfrm>
            <a:off x="7293024" y="505370"/>
            <a:ext cx="1270001" cy="127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45" y="0"/>
                  <a:pt x="0" y="4845"/>
                  <a:pt x="0" y="10800"/>
                </a:cubicBezTo>
                <a:cubicBezTo>
                  <a:pt x="0" y="16755"/>
                  <a:pt x="4845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  <a:moveTo>
                  <a:pt x="11993" y="938"/>
                </a:moveTo>
                <a:cubicBezTo>
                  <a:pt x="14122" y="1194"/>
                  <a:pt x="16044" y="2125"/>
                  <a:pt x="17542" y="3512"/>
                </a:cubicBezTo>
                <a:cubicBezTo>
                  <a:pt x="16898" y="4108"/>
                  <a:pt x="16188" y="4611"/>
                  <a:pt x="15429" y="5012"/>
                </a:cubicBezTo>
                <a:cubicBezTo>
                  <a:pt x="15343" y="4850"/>
                  <a:pt x="15255" y="4689"/>
                  <a:pt x="15162" y="4531"/>
                </a:cubicBezTo>
                <a:cubicBezTo>
                  <a:pt x="14347" y="3140"/>
                  <a:pt x="13267" y="1918"/>
                  <a:pt x="11993" y="938"/>
                </a:cubicBezTo>
                <a:close/>
                <a:moveTo>
                  <a:pt x="9560" y="943"/>
                </a:moveTo>
                <a:cubicBezTo>
                  <a:pt x="8289" y="1922"/>
                  <a:pt x="7211" y="3142"/>
                  <a:pt x="6397" y="4531"/>
                </a:cubicBezTo>
                <a:cubicBezTo>
                  <a:pt x="6308" y="4684"/>
                  <a:pt x="6222" y="4839"/>
                  <a:pt x="6139" y="4995"/>
                </a:cubicBezTo>
                <a:cubicBezTo>
                  <a:pt x="5392" y="4597"/>
                  <a:pt x="4693" y="4100"/>
                  <a:pt x="4058" y="3512"/>
                </a:cubicBezTo>
                <a:cubicBezTo>
                  <a:pt x="5545" y="2136"/>
                  <a:pt x="7450" y="1207"/>
                  <a:pt x="9560" y="943"/>
                </a:cubicBezTo>
                <a:close/>
                <a:moveTo>
                  <a:pt x="10366" y="1421"/>
                </a:moveTo>
                <a:lnTo>
                  <a:pt x="10366" y="6141"/>
                </a:lnTo>
                <a:cubicBezTo>
                  <a:pt x="9165" y="6090"/>
                  <a:pt x="8002" y="5827"/>
                  <a:pt x="6920" y="5368"/>
                </a:cubicBezTo>
                <a:cubicBezTo>
                  <a:pt x="6992" y="5234"/>
                  <a:pt x="7066" y="5100"/>
                  <a:pt x="7143" y="4968"/>
                </a:cubicBezTo>
                <a:cubicBezTo>
                  <a:pt x="7960" y="3575"/>
                  <a:pt x="9062" y="2365"/>
                  <a:pt x="10366" y="1421"/>
                </a:cubicBezTo>
                <a:close/>
                <a:moveTo>
                  <a:pt x="11234" y="1451"/>
                </a:moveTo>
                <a:cubicBezTo>
                  <a:pt x="12520" y="2391"/>
                  <a:pt x="13607" y="3589"/>
                  <a:pt x="14415" y="4968"/>
                </a:cubicBezTo>
                <a:cubicBezTo>
                  <a:pt x="14495" y="5104"/>
                  <a:pt x="14572" y="5244"/>
                  <a:pt x="14646" y="5383"/>
                </a:cubicBezTo>
                <a:cubicBezTo>
                  <a:pt x="13574" y="5833"/>
                  <a:pt x="12424" y="6090"/>
                  <a:pt x="11234" y="6141"/>
                </a:cubicBezTo>
                <a:lnTo>
                  <a:pt x="11234" y="1451"/>
                </a:lnTo>
                <a:close/>
                <a:moveTo>
                  <a:pt x="3448" y="4128"/>
                </a:moveTo>
                <a:cubicBezTo>
                  <a:pt x="4152" y="4783"/>
                  <a:pt x="4928" y="5335"/>
                  <a:pt x="5759" y="5775"/>
                </a:cubicBezTo>
                <a:cubicBezTo>
                  <a:pt x="5120" y="7219"/>
                  <a:pt x="4759" y="8779"/>
                  <a:pt x="4701" y="10368"/>
                </a:cubicBezTo>
                <a:lnTo>
                  <a:pt x="876" y="10368"/>
                </a:lnTo>
                <a:cubicBezTo>
                  <a:pt x="979" y="7972"/>
                  <a:pt x="1935" y="5793"/>
                  <a:pt x="3448" y="4128"/>
                </a:cubicBezTo>
                <a:close/>
                <a:moveTo>
                  <a:pt x="18152" y="4128"/>
                </a:moveTo>
                <a:cubicBezTo>
                  <a:pt x="19665" y="5793"/>
                  <a:pt x="20621" y="7972"/>
                  <a:pt x="20724" y="10368"/>
                </a:cubicBezTo>
                <a:lnTo>
                  <a:pt x="16858" y="10368"/>
                </a:lnTo>
                <a:cubicBezTo>
                  <a:pt x="16800" y="8785"/>
                  <a:pt x="16441" y="7231"/>
                  <a:pt x="15807" y="5792"/>
                </a:cubicBezTo>
                <a:cubicBezTo>
                  <a:pt x="16650" y="5349"/>
                  <a:pt x="17439" y="4792"/>
                  <a:pt x="18152" y="4128"/>
                </a:cubicBezTo>
                <a:close/>
                <a:moveTo>
                  <a:pt x="6541" y="6148"/>
                </a:moveTo>
                <a:cubicBezTo>
                  <a:pt x="7739" y="6662"/>
                  <a:pt x="9031" y="6956"/>
                  <a:pt x="10366" y="7008"/>
                </a:cubicBezTo>
                <a:lnTo>
                  <a:pt x="10366" y="10368"/>
                </a:lnTo>
                <a:lnTo>
                  <a:pt x="5569" y="10368"/>
                </a:lnTo>
                <a:cubicBezTo>
                  <a:pt x="5626" y="8908"/>
                  <a:pt x="5956" y="7475"/>
                  <a:pt x="6541" y="6148"/>
                </a:cubicBezTo>
                <a:close/>
                <a:moveTo>
                  <a:pt x="15024" y="6163"/>
                </a:moveTo>
                <a:cubicBezTo>
                  <a:pt x="15604" y="7486"/>
                  <a:pt x="15934" y="8914"/>
                  <a:pt x="15991" y="10368"/>
                </a:cubicBezTo>
                <a:lnTo>
                  <a:pt x="11234" y="10368"/>
                </a:lnTo>
                <a:lnTo>
                  <a:pt x="11234" y="7008"/>
                </a:lnTo>
                <a:cubicBezTo>
                  <a:pt x="12557" y="6956"/>
                  <a:pt x="13835" y="6668"/>
                  <a:pt x="15024" y="6163"/>
                </a:cubicBezTo>
                <a:close/>
                <a:moveTo>
                  <a:pt x="876" y="11234"/>
                </a:moveTo>
                <a:lnTo>
                  <a:pt x="4700" y="11234"/>
                </a:lnTo>
                <a:cubicBezTo>
                  <a:pt x="4753" y="12849"/>
                  <a:pt x="5119" y="14437"/>
                  <a:pt x="5773" y="15903"/>
                </a:cubicBezTo>
                <a:cubicBezTo>
                  <a:pt x="4953" y="16335"/>
                  <a:pt x="4185" y="16876"/>
                  <a:pt x="3488" y="17518"/>
                </a:cubicBezTo>
                <a:cubicBezTo>
                  <a:pt x="1952" y="15847"/>
                  <a:pt x="980" y="13652"/>
                  <a:pt x="876" y="11234"/>
                </a:cubicBezTo>
                <a:close/>
                <a:moveTo>
                  <a:pt x="5567" y="11234"/>
                </a:moveTo>
                <a:lnTo>
                  <a:pt x="10366" y="11234"/>
                </a:lnTo>
                <a:lnTo>
                  <a:pt x="10366" y="14676"/>
                </a:lnTo>
                <a:cubicBezTo>
                  <a:pt x="9036" y="14728"/>
                  <a:pt x="7749" y="15021"/>
                  <a:pt x="6554" y="15532"/>
                </a:cubicBezTo>
                <a:cubicBezTo>
                  <a:pt x="5955" y="14182"/>
                  <a:pt x="5619" y="12720"/>
                  <a:pt x="5567" y="11234"/>
                </a:cubicBezTo>
                <a:close/>
                <a:moveTo>
                  <a:pt x="11234" y="11234"/>
                </a:moveTo>
                <a:lnTo>
                  <a:pt x="15992" y="11234"/>
                </a:lnTo>
                <a:cubicBezTo>
                  <a:pt x="15940" y="12714"/>
                  <a:pt x="15605" y="14169"/>
                  <a:pt x="15010" y="15515"/>
                </a:cubicBezTo>
                <a:cubicBezTo>
                  <a:pt x="13825" y="15013"/>
                  <a:pt x="12552" y="14728"/>
                  <a:pt x="11234" y="14676"/>
                </a:cubicBezTo>
                <a:lnTo>
                  <a:pt x="11234" y="11234"/>
                </a:lnTo>
                <a:close/>
                <a:moveTo>
                  <a:pt x="16860" y="11234"/>
                </a:moveTo>
                <a:lnTo>
                  <a:pt x="20724" y="11234"/>
                </a:lnTo>
                <a:cubicBezTo>
                  <a:pt x="20620" y="13652"/>
                  <a:pt x="19648" y="15847"/>
                  <a:pt x="18112" y="17518"/>
                </a:cubicBezTo>
                <a:cubicBezTo>
                  <a:pt x="17406" y="16867"/>
                  <a:pt x="16627" y="16321"/>
                  <a:pt x="15795" y="15886"/>
                </a:cubicBezTo>
                <a:cubicBezTo>
                  <a:pt x="16444" y="14425"/>
                  <a:pt x="16807" y="12842"/>
                  <a:pt x="16860" y="11234"/>
                </a:cubicBezTo>
                <a:close/>
                <a:moveTo>
                  <a:pt x="10366" y="15544"/>
                </a:moveTo>
                <a:lnTo>
                  <a:pt x="10366" y="20226"/>
                </a:lnTo>
                <a:cubicBezTo>
                  <a:pt x="9026" y="19256"/>
                  <a:pt x="7899" y="18005"/>
                  <a:pt x="7077" y="16566"/>
                </a:cubicBezTo>
                <a:cubicBezTo>
                  <a:pt x="7029" y="16481"/>
                  <a:pt x="6982" y="16396"/>
                  <a:pt x="6936" y="16310"/>
                </a:cubicBezTo>
                <a:cubicBezTo>
                  <a:pt x="8013" y="15855"/>
                  <a:pt x="9170" y="15594"/>
                  <a:pt x="10366" y="15544"/>
                </a:cubicBezTo>
                <a:close/>
                <a:moveTo>
                  <a:pt x="11234" y="15544"/>
                </a:moveTo>
                <a:cubicBezTo>
                  <a:pt x="12418" y="15594"/>
                  <a:pt x="13563" y="15849"/>
                  <a:pt x="14631" y="16295"/>
                </a:cubicBezTo>
                <a:cubicBezTo>
                  <a:pt x="14582" y="16386"/>
                  <a:pt x="14532" y="16476"/>
                  <a:pt x="14480" y="16566"/>
                </a:cubicBezTo>
                <a:cubicBezTo>
                  <a:pt x="13667" y="17990"/>
                  <a:pt x="12556" y="19230"/>
                  <a:pt x="11234" y="20196"/>
                </a:cubicBezTo>
                <a:lnTo>
                  <a:pt x="11234" y="15544"/>
                </a:lnTo>
                <a:close/>
                <a:moveTo>
                  <a:pt x="15415" y="16666"/>
                </a:moveTo>
                <a:cubicBezTo>
                  <a:pt x="16162" y="17059"/>
                  <a:pt x="16861" y="17548"/>
                  <a:pt x="17498" y="18131"/>
                </a:cubicBezTo>
                <a:cubicBezTo>
                  <a:pt x="16023" y="19479"/>
                  <a:pt x="14143" y="20390"/>
                  <a:pt x="12062" y="20655"/>
                </a:cubicBezTo>
                <a:cubicBezTo>
                  <a:pt x="13343" y="19655"/>
                  <a:pt x="14426" y="18410"/>
                  <a:pt x="15233" y="16997"/>
                </a:cubicBezTo>
                <a:cubicBezTo>
                  <a:pt x="15295" y="16887"/>
                  <a:pt x="15356" y="16777"/>
                  <a:pt x="15415" y="16666"/>
                </a:cubicBezTo>
                <a:close/>
                <a:moveTo>
                  <a:pt x="6153" y="16683"/>
                </a:moveTo>
                <a:cubicBezTo>
                  <a:pt x="6209" y="16788"/>
                  <a:pt x="6267" y="16893"/>
                  <a:pt x="6326" y="16997"/>
                </a:cubicBezTo>
                <a:cubicBezTo>
                  <a:pt x="7132" y="18407"/>
                  <a:pt x="8212" y="19649"/>
                  <a:pt x="9489" y="20648"/>
                </a:cubicBezTo>
                <a:cubicBezTo>
                  <a:pt x="7428" y="20375"/>
                  <a:pt x="5565" y="19468"/>
                  <a:pt x="4102" y="18131"/>
                </a:cubicBezTo>
                <a:cubicBezTo>
                  <a:pt x="4730" y="17557"/>
                  <a:pt x="5418" y="17073"/>
                  <a:pt x="6153" y="16683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38100" tIns="38100" rIns="38100" bIns="38100" anchor="ctr"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Tamgu 탐구: Implementation</a:t>
            </a:r>
          </a:p>
        </p:txBody>
      </p:sp>
      <p:sp>
        <p:nvSpPr>
          <p:cNvPr id="86" name="How do you implement a programming language in the first place?…"/>
          <p:cNvSpPr txBox="1"/>
          <p:nvPr/>
        </p:nvSpPr>
        <p:spPr>
          <a:xfrm>
            <a:off x="192403" y="1228359"/>
            <a:ext cx="8759194" cy="469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How do you implement a programming language in the first place?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You start with a BNF (Backus–Naur Form).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This is a grammar that describes your language.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It is compiled into a C++ class...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This C++ class is used to: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230605" indent="-230605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parse your program</a:t>
            </a:r>
          </a:p>
          <a:p>
            <a:pPr marL="230605" indent="-230605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build a syntactic tree</a:t>
            </a:r>
          </a:p>
          <a:p>
            <a:pPr marL="230605" indent="-230605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Which is then compiled into C++ </a:t>
            </a:r>
            <a:r>
              <a:rPr i="1"/>
              <a:t>objects</a:t>
            </a:r>
          </a:p>
        </p:txBody>
      </p:sp>
      <p:sp>
        <p:nvSpPr>
          <p:cNvPr id="87" name="Entreprise"/>
          <p:cNvSpPr/>
          <p:nvPr/>
        </p:nvSpPr>
        <p:spPr>
          <a:xfrm>
            <a:off x="6881431" y="4635710"/>
            <a:ext cx="1358274" cy="11672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974" y="0"/>
                </a:moveTo>
                <a:cubicBezTo>
                  <a:pt x="7706" y="0"/>
                  <a:pt x="7487" y="255"/>
                  <a:pt x="7487" y="566"/>
                </a:cubicBezTo>
                <a:lnTo>
                  <a:pt x="7487" y="3615"/>
                </a:lnTo>
                <a:cubicBezTo>
                  <a:pt x="7487" y="3926"/>
                  <a:pt x="7706" y="4181"/>
                  <a:pt x="7974" y="4181"/>
                </a:cubicBezTo>
                <a:lnTo>
                  <a:pt x="10530" y="4181"/>
                </a:lnTo>
                <a:lnTo>
                  <a:pt x="10530" y="7322"/>
                </a:lnTo>
                <a:lnTo>
                  <a:pt x="3210" y="7322"/>
                </a:lnTo>
                <a:cubicBezTo>
                  <a:pt x="3102" y="7322"/>
                  <a:pt x="3015" y="7425"/>
                  <a:pt x="3015" y="7550"/>
                </a:cubicBezTo>
                <a:lnTo>
                  <a:pt x="3015" y="10705"/>
                </a:lnTo>
                <a:lnTo>
                  <a:pt x="974" y="10705"/>
                </a:lnTo>
                <a:cubicBezTo>
                  <a:pt x="706" y="10705"/>
                  <a:pt x="487" y="10959"/>
                  <a:pt x="487" y="11271"/>
                </a:cubicBezTo>
                <a:lnTo>
                  <a:pt x="487" y="13737"/>
                </a:lnTo>
                <a:cubicBezTo>
                  <a:pt x="487" y="14049"/>
                  <a:pt x="706" y="14304"/>
                  <a:pt x="974" y="14304"/>
                </a:cubicBezTo>
                <a:lnTo>
                  <a:pt x="3015" y="14304"/>
                </a:lnTo>
                <a:lnTo>
                  <a:pt x="3015" y="17244"/>
                </a:lnTo>
                <a:lnTo>
                  <a:pt x="1350" y="17244"/>
                </a:lnTo>
                <a:cubicBezTo>
                  <a:pt x="1243" y="17244"/>
                  <a:pt x="1156" y="17345"/>
                  <a:pt x="1156" y="17470"/>
                </a:cubicBezTo>
                <a:lnTo>
                  <a:pt x="1156" y="19454"/>
                </a:lnTo>
                <a:lnTo>
                  <a:pt x="274" y="19454"/>
                </a:lnTo>
                <a:cubicBezTo>
                  <a:pt x="124" y="19454"/>
                  <a:pt x="0" y="19598"/>
                  <a:pt x="0" y="19773"/>
                </a:cubicBezTo>
                <a:lnTo>
                  <a:pt x="0" y="21281"/>
                </a:lnTo>
                <a:cubicBezTo>
                  <a:pt x="0" y="21456"/>
                  <a:pt x="124" y="21600"/>
                  <a:pt x="274" y="21600"/>
                </a:cubicBezTo>
                <a:lnTo>
                  <a:pt x="2579" y="21600"/>
                </a:lnTo>
                <a:cubicBezTo>
                  <a:pt x="2729" y="21600"/>
                  <a:pt x="2853" y="21456"/>
                  <a:pt x="2853" y="21281"/>
                </a:cubicBezTo>
                <a:lnTo>
                  <a:pt x="2853" y="19773"/>
                </a:lnTo>
                <a:cubicBezTo>
                  <a:pt x="2853" y="19599"/>
                  <a:pt x="2729" y="19454"/>
                  <a:pt x="2579" y="19454"/>
                </a:cubicBezTo>
                <a:lnTo>
                  <a:pt x="1697" y="19454"/>
                </a:lnTo>
                <a:lnTo>
                  <a:pt x="1697" y="18111"/>
                </a:lnTo>
                <a:cubicBezTo>
                  <a:pt x="1697" y="17987"/>
                  <a:pt x="1784" y="17885"/>
                  <a:pt x="1891" y="17885"/>
                </a:cubicBezTo>
                <a:lnTo>
                  <a:pt x="4629" y="17885"/>
                </a:lnTo>
                <a:cubicBezTo>
                  <a:pt x="4736" y="17885"/>
                  <a:pt x="4824" y="17987"/>
                  <a:pt x="4824" y="18111"/>
                </a:cubicBezTo>
                <a:lnTo>
                  <a:pt x="4824" y="19454"/>
                </a:lnTo>
                <a:lnTo>
                  <a:pt x="3941" y="19454"/>
                </a:lnTo>
                <a:cubicBezTo>
                  <a:pt x="3791" y="19454"/>
                  <a:pt x="3668" y="19598"/>
                  <a:pt x="3668" y="19773"/>
                </a:cubicBezTo>
                <a:lnTo>
                  <a:pt x="3668" y="21281"/>
                </a:lnTo>
                <a:cubicBezTo>
                  <a:pt x="3668" y="21456"/>
                  <a:pt x="3791" y="21600"/>
                  <a:pt x="3941" y="21600"/>
                </a:cubicBezTo>
                <a:lnTo>
                  <a:pt x="6247" y="21600"/>
                </a:lnTo>
                <a:cubicBezTo>
                  <a:pt x="6397" y="21600"/>
                  <a:pt x="6519" y="21456"/>
                  <a:pt x="6519" y="21281"/>
                </a:cubicBezTo>
                <a:lnTo>
                  <a:pt x="6519" y="19773"/>
                </a:lnTo>
                <a:cubicBezTo>
                  <a:pt x="6519" y="19599"/>
                  <a:pt x="6397" y="19454"/>
                  <a:pt x="6247" y="19454"/>
                </a:cubicBezTo>
                <a:lnTo>
                  <a:pt x="5365" y="19454"/>
                </a:lnTo>
                <a:lnTo>
                  <a:pt x="5365" y="17470"/>
                </a:lnTo>
                <a:cubicBezTo>
                  <a:pt x="5365" y="17345"/>
                  <a:pt x="5277" y="17244"/>
                  <a:pt x="5170" y="17244"/>
                </a:cubicBezTo>
                <a:lnTo>
                  <a:pt x="3556" y="17244"/>
                </a:lnTo>
                <a:lnTo>
                  <a:pt x="3556" y="14304"/>
                </a:lnTo>
                <a:lnTo>
                  <a:pt x="5549" y="14304"/>
                </a:lnTo>
                <a:cubicBezTo>
                  <a:pt x="5816" y="14304"/>
                  <a:pt x="6035" y="14049"/>
                  <a:pt x="6035" y="13737"/>
                </a:cubicBezTo>
                <a:lnTo>
                  <a:pt x="6035" y="11271"/>
                </a:lnTo>
                <a:cubicBezTo>
                  <a:pt x="6035" y="10960"/>
                  <a:pt x="5816" y="10705"/>
                  <a:pt x="5549" y="10705"/>
                </a:cubicBezTo>
                <a:lnTo>
                  <a:pt x="3556" y="10705"/>
                </a:lnTo>
                <a:lnTo>
                  <a:pt x="3556" y="8179"/>
                </a:lnTo>
                <a:cubicBezTo>
                  <a:pt x="3556" y="8055"/>
                  <a:pt x="3643" y="7951"/>
                  <a:pt x="3750" y="7951"/>
                </a:cubicBezTo>
                <a:lnTo>
                  <a:pt x="10530" y="7951"/>
                </a:lnTo>
                <a:lnTo>
                  <a:pt x="10530" y="10705"/>
                </a:lnTo>
                <a:lnTo>
                  <a:pt x="8513" y="10705"/>
                </a:lnTo>
                <a:cubicBezTo>
                  <a:pt x="8246" y="10705"/>
                  <a:pt x="8026" y="10960"/>
                  <a:pt x="8026" y="11271"/>
                </a:cubicBezTo>
                <a:lnTo>
                  <a:pt x="8026" y="13737"/>
                </a:lnTo>
                <a:cubicBezTo>
                  <a:pt x="8026" y="14049"/>
                  <a:pt x="8246" y="14304"/>
                  <a:pt x="8513" y="14304"/>
                </a:cubicBezTo>
                <a:lnTo>
                  <a:pt x="10530" y="14304"/>
                </a:lnTo>
                <a:lnTo>
                  <a:pt x="10530" y="17244"/>
                </a:lnTo>
                <a:lnTo>
                  <a:pt x="8890" y="17244"/>
                </a:lnTo>
                <a:cubicBezTo>
                  <a:pt x="8783" y="17244"/>
                  <a:pt x="8696" y="17345"/>
                  <a:pt x="8696" y="17470"/>
                </a:cubicBezTo>
                <a:lnTo>
                  <a:pt x="8696" y="19454"/>
                </a:lnTo>
                <a:lnTo>
                  <a:pt x="7790" y="19454"/>
                </a:lnTo>
                <a:cubicBezTo>
                  <a:pt x="7640" y="19454"/>
                  <a:pt x="7516" y="19598"/>
                  <a:pt x="7516" y="19773"/>
                </a:cubicBezTo>
                <a:lnTo>
                  <a:pt x="7516" y="21281"/>
                </a:lnTo>
                <a:cubicBezTo>
                  <a:pt x="7516" y="21456"/>
                  <a:pt x="7640" y="21600"/>
                  <a:pt x="7790" y="21600"/>
                </a:cubicBezTo>
                <a:lnTo>
                  <a:pt x="10095" y="21600"/>
                </a:lnTo>
                <a:cubicBezTo>
                  <a:pt x="10245" y="21600"/>
                  <a:pt x="10367" y="21456"/>
                  <a:pt x="10367" y="21281"/>
                </a:cubicBezTo>
                <a:lnTo>
                  <a:pt x="10367" y="19773"/>
                </a:lnTo>
                <a:cubicBezTo>
                  <a:pt x="10367" y="19599"/>
                  <a:pt x="10245" y="19454"/>
                  <a:pt x="10095" y="19454"/>
                </a:cubicBezTo>
                <a:lnTo>
                  <a:pt x="9237" y="19454"/>
                </a:lnTo>
                <a:lnTo>
                  <a:pt x="9237" y="18111"/>
                </a:lnTo>
                <a:cubicBezTo>
                  <a:pt x="9237" y="17987"/>
                  <a:pt x="9324" y="17885"/>
                  <a:pt x="9431" y="17885"/>
                </a:cubicBezTo>
                <a:lnTo>
                  <a:pt x="12169" y="17885"/>
                </a:lnTo>
                <a:cubicBezTo>
                  <a:pt x="12276" y="17885"/>
                  <a:pt x="12363" y="17987"/>
                  <a:pt x="12363" y="18111"/>
                </a:cubicBezTo>
                <a:lnTo>
                  <a:pt x="12363" y="19454"/>
                </a:lnTo>
                <a:lnTo>
                  <a:pt x="11505" y="19454"/>
                </a:lnTo>
                <a:cubicBezTo>
                  <a:pt x="11355" y="19454"/>
                  <a:pt x="11233" y="19599"/>
                  <a:pt x="11233" y="19773"/>
                </a:cubicBezTo>
                <a:lnTo>
                  <a:pt x="11233" y="21281"/>
                </a:lnTo>
                <a:cubicBezTo>
                  <a:pt x="11233" y="21456"/>
                  <a:pt x="11355" y="21600"/>
                  <a:pt x="11505" y="21600"/>
                </a:cubicBezTo>
                <a:lnTo>
                  <a:pt x="13810" y="21600"/>
                </a:lnTo>
                <a:cubicBezTo>
                  <a:pt x="13960" y="21600"/>
                  <a:pt x="14084" y="21456"/>
                  <a:pt x="14084" y="21281"/>
                </a:cubicBezTo>
                <a:lnTo>
                  <a:pt x="14084" y="19773"/>
                </a:lnTo>
                <a:cubicBezTo>
                  <a:pt x="14084" y="19599"/>
                  <a:pt x="13960" y="19454"/>
                  <a:pt x="13810" y="19454"/>
                </a:cubicBezTo>
                <a:lnTo>
                  <a:pt x="12904" y="19454"/>
                </a:lnTo>
                <a:lnTo>
                  <a:pt x="12904" y="17470"/>
                </a:lnTo>
                <a:cubicBezTo>
                  <a:pt x="12904" y="17345"/>
                  <a:pt x="12817" y="17244"/>
                  <a:pt x="12710" y="17244"/>
                </a:cubicBezTo>
                <a:lnTo>
                  <a:pt x="11070" y="17244"/>
                </a:lnTo>
                <a:lnTo>
                  <a:pt x="11070" y="14304"/>
                </a:lnTo>
                <a:lnTo>
                  <a:pt x="13087" y="14304"/>
                </a:lnTo>
                <a:cubicBezTo>
                  <a:pt x="13354" y="14304"/>
                  <a:pt x="13574" y="14049"/>
                  <a:pt x="13574" y="13737"/>
                </a:cubicBezTo>
                <a:lnTo>
                  <a:pt x="13574" y="11271"/>
                </a:lnTo>
                <a:cubicBezTo>
                  <a:pt x="13574" y="10959"/>
                  <a:pt x="13354" y="10705"/>
                  <a:pt x="13087" y="10705"/>
                </a:cubicBezTo>
                <a:lnTo>
                  <a:pt x="11070" y="10705"/>
                </a:lnTo>
                <a:lnTo>
                  <a:pt x="11070" y="7951"/>
                </a:lnTo>
                <a:lnTo>
                  <a:pt x="17850" y="7951"/>
                </a:lnTo>
                <a:cubicBezTo>
                  <a:pt x="17957" y="7951"/>
                  <a:pt x="18044" y="8055"/>
                  <a:pt x="18044" y="8179"/>
                </a:cubicBezTo>
                <a:lnTo>
                  <a:pt x="18044" y="10705"/>
                </a:lnTo>
                <a:lnTo>
                  <a:pt x="16051" y="10705"/>
                </a:lnTo>
                <a:cubicBezTo>
                  <a:pt x="15784" y="10705"/>
                  <a:pt x="15565" y="10960"/>
                  <a:pt x="15565" y="11271"/>
                </a:cubicBezTo>
                <a:lnTo>
                  <a:pt x="15565" y="13737"/>
                </a:lnTo>
                <a:cubicBezTo>
                  <a:pt x="15565" y="14049"/>
                  <a:pt x="15784" y="14304"/>
                  <a:pt x="16051" y="14304"/>
                </a:cubicBezTo>
                <a:lnTo>
                  <a:pt x="18044" y="14304"/>
                </a:lnTo>
                <a:lnTo>
                  <a:pt x="18044" y="17244"/>
                </a:lnTo>
                <a:lnTo>
                  <a:pt x="16430" y="17244"/>
                </a:lnTo>
                <a:cubicBezTo>
                  <a:pt x="16323" y="17244"/>
                  <a:pt x="16235" y="17345"/>
                  <a:pt x="16235" y="17470"/>
                </a:cubicBezTo>
                <a:lnTo>
                  <a:pt x="16235" y="19454"/>
                </a:lnTo>
                <a:lnTo>
                  <a:pt x="15353" y="19454"/>
                </a:lnTo>
                <a:cubicBezTo>
                  <a:pt x="15203" y="19454"/>
                  <a:pt x="15079" y="19599"/>
                  <a:pt x="15079" y="19773"/>
                </a:cubicBezTo>
                <a:lnTo>
                  <a:pt x="15079" y="21281"/>
                </a:lnTo>
                <a:cubicBezTo>
                  <a:pt x="15079" y="21456"/>
                  <a:pt x="15203" y="21600"/>
                  <a:pt x="15353" y="21600"/>
                </a:cubicBezTo>
                <a:lnTo>
                  <a:pt x="17659" y="21600"/>
                </a:lnTo>
                <a:cubicBezTo>
                  <a:pt x="17809" y="21600"/>
                  <a:pt x="17931" y="21456"/>
                  <a:pt x="17931" y="21281"/>
                </a:cubicBezTo>
                <a:lnTo>
                  <a:pt x="17931" y="19773"/>
                </a:lnTo>
                <a:cubicBezTo>
                  <a:pt x="17931" y="19599"/>
                  <a:pt x="17809" y="19454"/>
                  <a:pt x="17659" y="19454"/>
                </a:cubicBezTo>
                <a:lnTo>
                  <a:pt x="16776" y="19454"/>
                </a:lnTo>
                <a:lnTo>
                  <a:pt x="16776" y="18111"/>
                </a:lnTo>
                <a:cubicBezTo>
                  <a:pt x="16776" y="17987"/>
                  <a:pt x="16864" y="17885"/>
                  <a:pt x="16971" y="17885"/>
                </a:cubicBezTo>
                <a:lnTo>
                  <a:pt x="19709" y="17885"/>
                </a:lnTo>
                <a:cubicBezTo>
                  <a:pt x="19816" y="17885"/>
                  <a:pt x="19903" y="17987"/>
                  <a:pt x="19903" y="18111"/>
                </a:cubicBezTo>
                <a:lnTo>
                  <a:pt x="19903" y="19454"/>
                </a:lnTo>
                <a:lnTo>
                  <a:pt x="19021" y="19454"/>
                </a:lnTo>
                <a:cubicBezTo>
                  <a:pt x="18871" y="19454"/>
                  <a:pt x="18747" y="19599"/>
                  <a:pt x="18747" y="19773"/>
                </a:cubicBezTo>
                <a:lnTo>
                  <a:pt x="18747" y="21281"/>
                </a:lnTo>
                <a:cubicBezTo>
                  <a:pt x="18747" y="21456"/>
                  <a:pt x="18871" y="21600"/>
                  <a:pt x="19021" y="21600"/>
                </a:cubicBezTo>
                <a:lnTo>
                  <a:pt x="21326" y="21600"/>
                </a:lnTo>
                <a:cubicBezTo>
                  <a:pt x="21476" y="21600"/>
                  <a:pt x="21600" y="21456"/>
                  <a:pt x="21600" y="21281"/>
                </a:cubicBezTo>
                <a:lnTo>
                  <a:pt x="21600" y="19773"/>
                </a:lnTo>
                <a:cubicBezTo>
                  <a:pt x="21600" y="19599"/>
                  <a:pt x="21476" y="19454"/>
                  <a:pt x="21326" y="19454"/>
                </a:cubicBezTo>
                <a:lnTo>
                  <a:pt x="20444" y="19454"/>
                </a:lnTo>
                <a:lnTo>
                  <a:pt x="20444" y="17470"/>
                </a:lnTo>
                <a:cubicBezTo>
                  <a:pt x="20444" y="17345"/>
                  <a:pt x="20357" y="17244"/>
                  <a:pt x="20250" y="17244"/>
                </a:cubicBezTo>
                <a:lnTo>
                  <a:pt x="18585" y="17244"/>
                </a:lnTo>
                <a:lnTo>
                  <a:pt x="18585" y="14304"/>
                </a:lnTo>
                <a:lnTo>
                  <a:pt x="20626" y="14304"/>
                </a:lnTo>
                <a:cubicBezTo>
                  <a:pt x="20894" y="14304"/>
                  <a:pt x="21113" y="14049"/>
                  <a:pt x="21113" y="13737"/>
                </a:cubicBezTo>
                <a:lnTo>
                  <a:pt x="21113" y="11271"/>
                </a:lnTo>
                <a:cubicBezTo>
                  <a:pt x="21113" y="10959"/>
                  <a:pt x="20894" y="10705"/>
                  <a:pt x="20626" y="10705"/>
                </a:cubicBezTo>
                <a:lnTo>
                  <a:pt x="18585" y="10705"/>
                </a:lnTo>
                <a:lnTo>
                  <a:pt x="18585" y="7550"/>
                </a:lnTo>
                <a:cubicBezTo>
                  <a:pt x="18585" y="7425"/>
                  <a:pt x="18498" y="7322"/>
                  <a:pt x="18390" y="7322"/>
                </a:cubicBezTo>
                <a:lnTo>
                  <a:pt x="11070" y="7322"/>
                </a:lnTo>
                <a:lnTo>
                  <a:pt x="11070" y="4181"/>
                </a:lnTo>
                <a:lnTo>
                  <a:pt x="13626" y="4181"/>
                </a:lnTo>
                <a:cubicBezTo>
                  <a:pt x="13894" y="4181"/>
                  <a:pt x="14113" y="3926"/>
                  <a:pt x="14113" y="3615"/>
                </a:cubicBezTo>
                <a:lnTo>
                  <a:pt x="14113" y="566"/>
                </a:lnTo>
                <a:cubicBezTo>
                  <a:pt x="14113" y="255"/>
                  <a:pt x="13894" y="0"/>
                  <a:pt x="13626" y="0"/>
                </a:cubicBezTo>
                <a:lnTo>
                  <a:pt x="10800" y="0"/>
                </a:lnTo>
                <a:lnTo>
                  <a:pt x="7974" y="0"/>
                </a:lnTo>
                <a:close/>
              </a:path>
            </a:pathLst>
          </a:cu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38100" tIns="38100" rIns="38100" bIns="38100" anchor="ctr"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Tamgu 탐구</a:t>
            </a:r>
          </a:p>
        </p:txBody>
      </p:sp>
      <p:sp>
        <p:nvSpPr>
          <p:cNvPr id="45" name="What is Tamgu 탐구?"/>
          <p:cNvSpPr txBox="1"/>
          <p:nvPr/>
        </p:nvSpPr>
        <p:spPr>
          <a:xfrm>
            <a:off x="619877" y="1344039"/>
            <a:ext cx="5639364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/>
            <a:r>
              <a:rPr lang="en-GB" b="1" i="1" dirty="0" err="1" smtClean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Tamgu</a:t>
            </a:r>
            <a:r>
              <a:rPr lang="en-GB" b="1" i="1" dirty="0" smtClean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b="1" i="1" dirty="0" err="1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탐구</a:t>
            </a:r>
            <a:r>
              <a:rPr lang="en-GB" b="1" i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 is </a:t>
            </a:r>
            <a:r>
              <a:rPr lang="en-GB" b="1" i="1" dirty="0" smtClean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a </a:t>
            </a:r>
            <a:r>
              <a:rPr lang="en-GB" b="1" i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programming language</a:t>
            </a:r>
            <a:endParaRPr b="1" i="1" dirty="0">
              <a:latin typeface="+mn-ea"/>
              <a:ea typeface="+mn-ea"/>
            </a:endParaRPr>
          </a:p>
        </p:txBody>
      </p:sp>
      <p:sp>
        <p:nvSpPr>
          <p:cNvPr id="46" name="Tamgu 탐구 combines in one formalism different types of programming:…"/>
          <p:cNvSpPr txBox="1"/>
          <p:nvPr/>
        </p:nvSpPr>
        <p:spPr>
          <a:xfrm>
            <a:off x="619877" y="2165553"/>
            <a:ext cx="8335760" cy="38779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342900" indent="-342900" algn="l">
              <a:buFont typeface="Wingdings" charset="2"/>
              <a:buChar char="q"/>
            </a:pPr>
            <a:endParaRPr lang="en-GB" dirty="0" smtClean="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 algn="l">
              <a:buFont typeface="Wingdings" charset="2"/>
              <a:buChar char="q"/>
            </a:pPr>
            <a:r>
              <a:rPr lang="en-GB" dirty="0" smtClean="0">
                <a:latin typeface="Helvetica" charset="0"/>
                <a:ea typeface="Helvetica" charset="0"/>
                <a:cs typeface="Helvetica" charset="0"/>
              </a:rPr>
              <a:t>Tamgu </a:t>
            </a:r>
            <a:r>
              <a:rPr lang="en-GB" dirty="0" err="1" smtClean="0">
                <a:latin typeface="Helvetica" charset="0"/>
                <a:ea typeface="Helvetica" charset="0"/>
                <a:cs typeface="Helvetica" charset="0"/>
              </a:rPr>
              <a:t>탐구</a:t>
            </a:r>
            <a:r>
              <a:rPr lang="en-GB" dirty="0" smtClean="0">
                <a:latin typeface="Helvetica" charset="0"/>
                <a:ea typeface="Helvetica" charset="0"/>
                <a:cs typeface="Helvetica" charset="0"/>
              </a:rPr>
              <a:t> combines different types of programming in a single formalism.</a:t>
            </a:r>
          </a:p>
          <a:p>
            <a:pPr marL="342900" indent="-342900" algn="l">
              <a:buFont typeface="Wingdings" charset="2"/>
              <a:buChar char="q"/>
            </a:pPr>
            <a:endParaRPr lang="en-GB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 algn="l">
              <a:buFont typeface="Wingdings" charset="2"/>
              <a:buChar char="q"/>
            </a:pPr>
            <a:endParaRPr lang="en-GB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 algn="l">
              <a:buFont typeface="Wingdings" charset="2"/>
              <a:buChar char="q"/>
            </a:pPr>
            <a:r>
              <a:rPr lang="en-GB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Tamgu </a:t>
            </a:r>
            <a:r>
              <a:rPr lang="en-GB" dirty="0" err="1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탐구</a:t>
            </a:r>
            <a:r>
              <a:rPr lang="en-GB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 has been implemented to be as </a:t>
            </a:r>
            <a:r>
              <a:rPr lang="en-GB" i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expandable</a:t>
            </a:r>
            <a:r>
              <a:rPr lang="en-GB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 as possible.</a:t>
            </a:r>
          </a:p>
          <a:p>
            <a:pPr marL="342900" indent="-342900" algn="l">
              <a:buFont typeface="Wingdings" charset="2"/>
              <a:buChar char="q"/>
            </a:pPr>
            <a:endParaRPr lang="en-GB" dirty="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  <a:p>
            <a:pPr algn="l"/>
            <a:endParaRPr lang="en-GB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230605" indent="-230605" algn="l">
              <a:buSzPct val="100000"/>
              <a:buChar char="•"/>
            </a:pPr>
            <a:endParaRPr lang="en-GB" sz="2000" dirty="0" smtClean="0"/>
          </a:p>
          <a:p>
            <a:pPr marL="230605" indent="-230605" algn="l">
              <a:buSzPct val="100000"/>
              <a:buChar char="•"/>
            </a:pPr>
            <a:endParaRPr lang="en-GB" sz="2000" dirty="0"/>
          </a:p>
        </p:txBody>
      </p:sp>
      <p:pic>
        <p:nvPicPr>
          <p:cNvPr id="47" name="AppIcon.icns" descr="AppIcon.icn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85100" y="393700"/>
            <a:ext cx="990600" cy="9906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4171566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Tamgu 탐구: BNF</a:t>
            </a:r>
          </a:p>
        </p:txBody>
      </p:sp>
      <p:sp>
        <p:nvSpPr>
          <p:cNvPr id="90" name="########### FUNCTIONS ####################################…"/>
          <p:cNvSpPr txBox="1"/>
          <p:nvPr/>
        </p:nvSpPr>
        <p:spPr>
          <a:xfrm>
            <a:off x="459103" y="1257299"/>
            <a:ext cx="8421540" cy="434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8282E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###########</a:t>
            </a:r>
            <a:r>
              <a:rPr>
                <a:solidFill>
                  <a:srgbClr val="000000"/>
                </a:solidFill>
              </a:rPr>
              <a:t> FUNCTIONS </a:t>
            </a:r>
            <a:r>
              <a:rPr/>
              <a:t>####################################</a:t>
            </a:r>
            <a:endParaRPr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nonlimited := $...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arguments := declaration (%, ;6 [nonlimited^arguments])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8282E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0505F5"/>
                </a:solidFill>
              </a:rPr>
              <a:t>strict</a:t>
            </a:r>
            <a:r>
              <a:rPr>
                <a:solidFill>
                  <a:srgbClr val="000000"/>
                </a:solidFill>
              </a:rPr>
              <a:t> := </a:t>
            </a:r>
            <a:r>
              <a:rPr/>
              <a:t>$strict</a:t>
            </a:r>
            <a:endParaRPr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8282E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0505F5"/>
                </a:solidFill>
              </a:rPr>
              <a:t>join</a:t>
            </a:r>
            <a:r>
              <a:rPr>
                <a:solidFill>
                  <a:srgbClr val="000000"/>
                </a:solidFill>
              </a:rPr>
              <a:t> := </a:t>
            </a:r>
            <a:r>
              <a:rPr/>
              <a:t>$joined</a:t>
            </a:r>
            <a:endParaRPr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protecclusive := </a:t>
            </a:r>
            <a:r>
              <a:rPr>
                <a:solidFill>
                  <a:srgbClr val="8282E6"/>
                </a:solidFill>
              </a:rPr>
              <a:t>$protected</a:t>
            </a:r>
            <a:r>
              <a:rPr/>
              <a:t>^</a:t>
            </a:r>
            <a:r>
              <a:rPr>
                <a:solidFill>
                  <a:srgbClr val="8282E6"/>
                </a:solidFill>
              </a:rPr>
              <a:t>$exclusive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>
              <a:solidFill>
                <a:srgbClr val="8282E6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functionlabel := </a:t>
            </a:r>
            <a:r>
              <a:rPr>
                <a:solidFill>
                  <a:srgbClr val="8282E6"/>
                </a:solidFill>
              </a:rPr>
              <a:t>$polynomial</a:t>
            </a:r>
            <a:r>
              <a:rPr/>
              <a:t>^</a:t>
            </a:r>
            <a:r>
              <a:rPr>
                <a:solidFill>
                  <a:srgbClr val="8282E6"/>
                </a:solidFill>
              </a:rPr>
              <a:t>$function</a:t>
            </a:r>
            <a:r>
              <a:rPr/>
              <a:t>^</a:t>
            </a:r>
            <a:r>
              <a:rPr>
                <a:solidFill>
                  <a:srgbClr val="8282E6"/>
                </a:solidFill>
              </a:rPr>
              <a:t>$autorun</a:t>
            </a:r>
            <a:r>
              <a:rPr/>
              <a:t>^</a:t>
            </a:r>
            <a:r>
              <a:rPr>
                <a:solidFill>
                  <a:srgbClr val="8282E6"/>
                </a:solidFill>
              </a:rPr>
              <a:t>$thread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>
              <a:solidFill>
                <a:srgbClr val="8282E6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typefunction := (</a:t>
            </a:r>
            <a:r>
              <a:rPr>
                <a:solidFill>
                  <a:srgbClr val="0505F5"/>
                </a:solidFill>
              </a:rPr>
              <a:t>join</a:t>
            </a:r>
            <a:r>
              <a:rPr/>
              <a:t>) (protecclusive) (</a:t>
            </a:r>
            <a:r>
              <a:rPr>
                <a:solidFill>
                  <a:srgbClr val="0505F5"/>
                </a:solidFill>
              </a:rPr>
              <a:t>private</a:t>
            </a:r>
            <a:r>
              <a:rPr/>
              <a:t>) (</a:t>
            </a:r>
            <a:r>
              <a:rPr>
                <a:solidFill>
                  <a:srgbClr val="0505F5"/>
                </a:solidFill>
              </a:rPr>
              <a:t>strict</a:t>
            </a:r>
            <a:r>
              <a:rPr/>
              <a:t>) functionlabel</a:t>
            </a:r>
          </a:p>
        </p:txBody>
      </p:sp>
      <p:pic>
        <p:nvPicPr>
          <p:cNvPr id="9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13600" y="2120900"/>
            <a:ext cx="1690855" cy="16301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First line goes here…"/>
          <p:cNvSpPr txBox="1"/>
          <p:nvPr/>
        </p:nvSpPr>
        <p:spPr>
          <a:xfrm>
            <a:off x="276191" y="228001"/>
            <a:ext cx="6403690" cy="792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</a:t>
            </a:r>
            <a:r>
              <a:rPr dirty="0" smtClean="0"/>
              <a:t>탐구</a:t>
            </a:r>
            <a:r>
              <a:rPr lang="fr-FR" dirty="0" smtClean="0"/>
              <a:t>: A </a:t>
            </a:r>
            <a:r>
              <a:rPr lang="fr-FR" dirty="0" err="1" smtClean="0"/>
              <a:t>combination</a:t>
            </a:r>
            <a:r>
              <a:rPr lang="fr-FR" dirty="0" smtClean="0"/>
              <a:t> of </a:t>
            </a:r>
            <a:r>
              <a:rPr lang="fr-FR" dirty="0" err="1" smtClean="0"/>
              <a:t>different</a:t>
            </a:r>
            <a:r>
              <a:rPr lang="fr-FR" dirty="0" smtClean="0"/>
              <a:t> </a:t>
            </a:r>
            <a:r>
              <a:rPr lang="fr-FR" dirty="0" err="1" smtClean="0"/>
              <a:t>programming</a:t>
            </a:r>
            <a:r>
              <a:rPr lang="fr-FR" dirty="0" smtClean="0"/>
              <a:t> styles</a:t>
            </a:r>
            <a:endParaRPr dirty="0"/>
          </a:p>
        </p:txBody>
      </p:sp>
      <p:sp>
        <p:nvSpPr>
          <p:cNvPr id="46" name="Tamgu 탐구 combines in one formalism different types of programming:…"/>
          <p:cNvSpPr txBox="1"/>
          <p:nvPr/>
        </p:nvSpPr>
        <p:spPr>
          <a:xfrm>
            <a:off x="439940" y="1495900"/>
            <a:ext cx="8335760" cy="2939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/>
            <a:r>
              <a:rPr lang="en-GB" sz="2000" dirty="0" smtClean="0">
                <a:latin typeface="Helvetica" charset="0"/>
                <a:ea typeface="Helvetica" charset="0"/>
                <a:cs typeface="Helvetica" charset="0"/>
              </a:rPr>
              <a:t>Tamgu </a:t>
            </a:r>
            <a:r>
              <a:rPr lang="en-GB" sz="2000" dirty="0" err="1" smtClean="0">
                <a:latin typeface="Helvetica" charset="0"/>
                <a:ea typeface="Helvetica" charset="0"/>
                <a:cs typeface="Helvetica" charset="0"/>
              </a:rPr>
              <a:t>탐구</a:t>
            </a:r>
            <a:r>
              <a:rPr lang="en-GB" sz="2000" dirty="0" smtClean="0">
                <a:latin typeface="Helvetica" charset="0"/>
                <a:ea typeface="Helvetica" charset="0"/>
                <a:cs typeface="Helvetica" charset="0"/>
              </a:rPr>
              <a:t> combines different types of programming in a single formalism :</a:t>
            </a:r>
          </a:p>
          <a:p>
            <a:pPr algn="l"/>
            <a:endParaRPr lang="en-GB" sz="2000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230605" indent="-230605" algn="l">
              <a:buSzPct val="100000"/>
              <a:buChar char="•"/>
            </a:pPr>
            <a:r>
              <a:rPr lang="en-GB" sz="1800" b="1" dirty="0" smtClean="0">
                <a:latin typeface="Helvetica" charset="0"/>
                <a:ea typeface="Helvetica" charset="0"/>
                <a:cs typeface="Helvetica" charset="0"/>
              </a:rPr>
              <a:t>Imperative</a:t>
            </a:r>
            <a:r>
              <a:rPr lang="en-GB" sz="1800" dirty="0" smtClean="0">
                <a:latin typeface="Helvetica" charset="0"/>
                <a:ea typeface="Helvetica" charset="0"/>
                <a:cs typeface="Helvetica" charset="0"/>
              </a:rPr>
              <a:t>: The language might evoke </a:t>
            </a:r>
            <a:r>
              <a:rPr lang="en-GB" sz="1800" i="1" dirty="0" smtClean="0">
                <a:latin typeface="Helvetica" charset="0"/>
                <a:ea typeface="Helvetica" charset="0"/>
                <a:cs typeface="Helvetica" charset="0"/>
              </a:rPr>
              <a:t>Python </a:t>
            </a:r>
            <a:r>
              <a:rPr lang="en-GB" sz="1800" dirty="0" smtClean="0">
                <a:latin typeface="Helvetica" charset="0"/>
                <a:ea typeface="Helvetica" charset="0"/>
                <a:cs typeface="Helvetica" charset="0"/>
              </a:rPr>
              <a:t>but with </a:t>
            </a:r>
            <a:r>
              <a:rPr lang="en-GB" sz="1800" i="1" dirty="0" smtClean="0">
                <a:latin typeface="Helvetica" charset="0"/>
                <a:ea typeface="Helvetica" charset="0"/>
                <a:cs typeface="Helvetica" charset="0"/>
              </a:rPr>
              <a:t>string programing capabilities </a:t>
            </a:r>
            <a:r>
              <a:rPr lang="en-GB" sz="1800" dirty="0" smtClean="0">
                <a:latin typeface="Helvetica" charset="0"/>
                <a:ea typeface="Helvetica" charset="0"/>
                <a:cs typeface="Helvetica" charset="0"/>
              </a:rPr>
              <a:t>as powerful as </a:t>
            </a:r>
            <a:r>
              <a:rPr lang="en-GB" sz="1800" i="1" dirty="0" smtClean="0">
                <a:latin typeface="Helvetica" charset="0"/>
                <a:ea typeface="Helvetica" charset="0"/>
                <a:cs typeface="Helvetica" charset="0"/>
              </a:rPr>
              <a:t>Perl and </a:t>
            </a:r>
            <a:r>
              <a:rPr lang="en-GB" sz="1800" b="1" dirty="0" smtClean="0">
                <a:latin typeface="Helvetica" charset="0"/>
                <a:ea typeface="Helvetica" charset="0"/>
                <a:cs typeface="Helvetica" charset="0"/>
              </a:rPr>
              <a:t>strong variable typing </a:t>
            </a:r>
            <a:r>
              <a:rPr lang="en-GB" sz="1800" i="1" dirty="0" smtClean="0">
                <a:latin typeface="Helvetica" charset="0"/>
                <a:ea typeface="Helvetica" charset="0"/>
                <a:cs typeface="Helvetica" charset="0"/>
              </a:rPr>
              <a:t>as in Java. </a:t>
            </a:r>
            <a:endParaRPr lang="en-GB" sz="1800" dirty="0" smtClean="0">
              <a:latin typeface="Helvetica" charset="0"/>
              <a:ea typeface="Helvetica" charset="0"/>
              <a:cs typeface="Helvetica" charset="0"/>
            </a:endParaRPr>
          </a:p>
          <a:p>
            <a:pPr algn="l"/>
            <a:endParaRPr lang="en-GB" sz="1800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230605" indent="-230605" algn="l">
              <a:buSzPct val="100000"/>
              <a:buChar char="•"/>
            </a:pPr>
            <a:r>
              <a:rPr lang="en-GB" sz="1800" b="1" dirty="0" smtClean="0">
                <a:latin typeface="Helvetica" charset="0"/>
                <a:ea typeface="Helvetica" charset="0"/>
                <a:cs typeface="Helvetica" charset="0"/>
              </a:rPr>
              <a:t>Functional</a:t>
            </a:r>
            <a:r>
              <a:rPr lang="en-GB" sz="1800" dirty="0" smtClean="0">
                <a:latin typeface="Helvetica" charset="0"/>
                <a:ea typeface="Helvetica" charset="0"/>
                <a:cs typeface="Helvetica" charset="0"/>
              </a:rPr>
              <a:t>: The language exposes a formalism that borrows heavily on Haskell for compact and fast lambdas (</a:t>
            </a:r>
            <a:r>
              <a:rPr lang="en-GB" sz="1800" dirty="0" err="1" smtClean="0">
                <a:latin typeface="Helvetica" charset="0"/>
                <a:ea typeface="Helvetica" charset="0"/>
                <a:cs typeface="Helvetica" charset="0"/>
              </a:rPr>
              <a:t>i.e.</a:t>
            </a:r>
            <a:r>
              <a:rPr lang="en-GB" sz="1800" i="1" dirty="0" err="1" smtClean="0">
                <a:latin typeface="Helvetica" charset="0"/>
                <a:ea typeface="Helvetica" charset="0"/>
                <a:cs typeface="Helvetica" charset="0"/>
              </a:rPr>
              <a:t>Taskell</a:t>
            </a:r>
            <a:r>
              <a:rPr lang="en-GB" sz="1800" dirty="0" smtClean="0">
                <a:latin typeface="Helvetica" charset="0"/>
                <a:ea typeface="Helvetica" charset="0"/>
                <a:cs typeface="Helvetica" charset="0"/>
              </a:rPr>
              <a:t>).</a:t>
            </a:r>
          </a:p>
          <a:p>
            <a:pPr algn="l"/>
            <a:endParaRPr lang="en-GB" sz="1800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230605" indent="-230605" algn="l">
              <a:buSzPct val="100000"/>
              <a:buChar char="•"/>
            </a:pPr>
            <a:r>
              <a:rPr lang="en-GB" sz="1800" b="1" dirty="0" smtClean="0">
                <a:latin typeface="Helvetica" charset="0"/>
                <a:ea typeface="Helvetica" charset="0"/>
                <a:cs typeface="Helvetica" charset="0"/>
              </a:rPr>
              <a:t>Logical</a:t>
            </a:r>
            <a:r>
              <a:rPr lang="en-GB" sz="1800" dirty="0" smtClean="0">
                <a:latin typeface="Helvetica" charset="0"/>
                <a:ea typeface="Helvetica" charset="0"/>
                <a:cs typeface="Helvetica" charset="0"/>
              </a:rPr>
              <a:t>:  The language exposes a </a:t>
            </a:r>
            <a:r>
              <a:rPr lang="en-GB" sz="1800" dirty="0" err="1" smtClean="0">
                <a:latin typeface="Helvetica" charset="0"/>
                <a:ea typeface="Helvetica" charset="0"/>
                <a:cs typeface="Helvetica" charset="0"/>
              </a:rPr>
              <a:t>Prolog</a:t>
            </a:r>
            <a:r>
              <a:rPr lang="en-GB" sz="1800" dirty="0" smtClean="0">
                <a:latin typeface="Helvetica" charset="0"/>
                <a:ea typeface="Helvetica" charset="0"/>
                <a:cs typeface="Helvetica" charset="0"/>
              </a:rPr>
              <a:t>-like engine</a:t>
            </a:r>
          </a:p>
        </p:txBody>
      </p:sp>
      <p:pic>
        <p:nvPicPr>
          <p:cNvPr id="47" name="AppIcon.icns" descr="AppIcon.icn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063571" y="228001"/>
            <a:ext cx="712129" cy="71212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ZoneTexte 1"/>
          <p:cNvSpPr txBox="1"/>
          <p:nvPr/>
        </p:nvSpPr>
        <p:spPr>
          <a:xfrm>
            <a:off x="597098" y="4846577"/>
            <a:ext cx="8021444" cy="907941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en-GB" sz="1800" b="1" dirty="0">
                <a:latin typeface="Helvetica" charset="0"/>
                <a:ea typeface="Helvetica" charset="0"/>
                <a:cs typeface="Helvetica" charset="0"/>
              </a:rPr>
              <a:t>Important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: All these modules can easily communicate </a:t>
            </a:r>
            <a:r>
              <a:rPr lang="en-GB" sz="1800" dirty="0" smtClean="0">
                <a:latin typeface="Helvetica" charset="0"/>
                <a:ea typeface="Helvetica" charset="0"/>
                <a:cs typeface="Helvetica" charset="0"/>
              </a:rPr>
              <a:t>with each other 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in a program, </a:t>
            </a:r>
            <a:r>
              <a:rPr lang="en-GB" sz="1800" i="1" dirty="0">
                <a:latin typeface="Helvetica" charset="0"/>
                <a:ea typeface="Helvetica" charset="0"/>
                <a:cs typeface="Helvetica" charset="0"/>
              </a:rPr>
              <a:t>since THEY all share the same </a:t>
            </a:r>
            <a:r>
              <a:rPr lang="en-GB" sz="1800" i="1" dirty="0" smtClean="0">
                <a:latin typeface="Helvetica" charset="0"/>
                <a:ea typeface="Helvetica" charset="0"/>
                <a:cs typeface="Helvetica" charset="0"/>
              </a:rPr>
              <a:t>basic objects</a:t>
            </a:r>
            <a:r>
              <a:rPr lang="en-GB" sz="1800" i="1" dirty="0">
                <a:latin typeface="Helvetica" charset="0"/>
                <a:ea typeface="Helvetica" charset="0"/>
                <a:cs typeface="Helvetica" charset="0"/>
              </a:rPr>
              <a:t>: </a:t>
            </a:r>
            <a:r>
              <a:rPr lang="en-GB" sz="18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strings, vectors, maps, numbers</a:t>
            </a:r>
            <a:r>
              <a:rPr lang="en-GB" sz="1800" i="1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...</a:t>
            </a:r>
            <a:endParaRPr lang="en-GB" sz="2000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1869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First line goes here…"/>
          <p:cNvSpPr txBox="1"/>
          <p:nvPr/>
        </p:nvSpPr>
        <p:spPr>
          <a:xfrm>
            <a:off x="276191" y="228001"/>
            <a:ext cx="6403690" cy="423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Example: </a:t>
            </a:r>
            <a:r>
              <a:rPr lang="fr-FR" err="1" smtClean="0"/>
              <a:t>Imperative</a:t>
            </a:r>
            <a:r>
              <a:rPr lang="fr-FR" smtClean="0"/>
              <a:t> </a:t>
            </a:r>
            <a:r>
              <a:rPr smtClean="0"/>
              <a:t>code</a:t>
            </a:r>
            <a:r>
              <a:rPr/>
              <a:t>...</a:t>
            </a:r>
          </a:p>
        </p:txBody>
      </p:sp>
      <p:sp>
        <p:nvSpPr>
          <p:cNvPr id="50" name="string s=&quot;toto&quot;;…"/>
          <p:cNvSpPr txBox="1"/>
          <p:nvPr/>
        </p:nvSpPr>
        <p:spPr>
          <a:xfrm>
            <a:off x="439743" y="888196"/>
            <a:ext cx="8335760" cy="5432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80808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>
                <a:solidFill>
                  <a:srgbClr val="2D8C2D"/>
                </a:solidFill>
              </a:rPr>
              <a:t>//</a:t>
            </a:r>
            <a:r>
              <a:rPr lang="fr-FR" sz="1200" dirty="0" err="1">
                <a:solidFill>
                  <a:srgbClr val="2D8C2D"/>
                </a:solidFill>
              </a:rPr>
              <a:t>Powerful</a:t>
            </a:r>
            <a:r>
              <a:rPr lang="fr-FR" sz="1200" dirty="0">
                <a:solidFill>
                  <a:srgbClr val="2D8C2D"/>
                </a:solidFill>
              </a:rPr>
              <a:t> string </a:t>
            </a:r>
            <a:r>
              <a:rPr lang="fr-FR" sz="1200" dirty="0" smtClean="0">
                <a:solidFill>
                  <a:srgbClr val="2D8C2D"/>
                </a:solidFill>
              </a:rPr>
              <a:t>manipulations</a:t>
            </a:r>
            <a:endParaRPr lang="fr-FR" sz="1200" dirty="0" smtClean="0">
              <a:solidFill>
                <a:srgbClr val="0505F5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80808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>
                <a:solidFill>
                  <a:srgbClr val="0505F5"/>
                </a:solidFill>
              </a:rPr>
              <a:t>string</a:t>
            </a:r>
            <a:r>
              <a:rPr lang="fr-FR" sz="1200" dirty="0" smtClean="0"/>
              <a:t> </a:t>
            </a:r>
            <a:r>
              <a:rPr lang="fr-FR" sz="1200" dirty="0"/>
              <a:t>u=@"Signe de la réconciliation en cours entre l'Erythrée et </a:t>
            </a:r>
            <a:r>
              <a:rPr lang="fr-FR" sz="1200" dirty="0" smtClean="0"/>
              <a:t>l'Ethiopie..."@;</a:t>
            </a: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err="1" smtClean="0">
                <a:solidFill>
                  <a:srgbClr val="0505F5"/>
                </a:solidFill>
              </a:rPr>
              <a:t>println</a:t>
            </a:r>
            <a:r>
              <a:rPr lang="fr-FR" sz="1200" dirty="0" smtClean="0"/>
              <a:t>(</a:t>
            </a:r>
            <a:r>
              <a:rPr lang="fr-FR" sz="1200" dirty="0" smtClean="0">
                <a:solidFill>
                  <a:schemeClr val="tx1"/>
                </a:solidFill>
              </a:rPr>
              <a:t>u[12:26</a:t>
            </a:r>
            <a:r>
              <a:rPr lang="fr-FR" sz="1200" dirty="0">
                <a:solidFill>
                  <a:schemeClr val="tx1"/>
                </a:solidFill>
              </a:rPr>
              <a:t>]</a:t>
            </a:r>
            <a:r>
              <a:rPr lang="fr-FR" sz="1200" dirty="0"/>
              <a:t>); //réconciliation (</a:t>
            </a:r>
            <a:r>
              <a:rPr lang="fr-FR" sz="1200" dirty="0" err="1"/>
              <a:t>automatic</a:t>
            </a:r>
            <a:r>
              <a:rPr lang="fr-FR" sz="1200" dirty="0"/>
              <a:t> </a:t>
            </a:r>
            <a:r>
              <a:rPr lang="fr-FR" sz="1200" dirty="0" err="1"/>
              <a:t>detection</a:t>
            </a:r>
            <a:r>
              <a:rPr lang="fr-FR" sz="1200" dirty="0"/>
              <a:t> of UTF8</a:t>
            </a:r>
            <a:r>
              <a:rPr lang="fr-FR" sz="1200" dirty="0" smtClean="0"/>
              <a:t>)</a:t>
            </a: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err="1">
                <a:solidFill>
                  <a:srgbClr val="0505F5"/>
                </a:solidFill>
              </a:rPr>
              <a:t>println</a:t>
            </a:r>
            <a:r>
              <a:rPr lang="fr-FR" sz="1200" dirty="0">
                <a:solidFill>
                  <a:schemeClr val="tx1"/>
                </a:solidFill>
              </a:rPr>
              <a:t>(u[</a:t>
            </a:r>
            <a:r>
              <a:rPr lang="fr-FR" sz="1200" dirty="0">
                <a:solidFill>
                  <a:srgbClr val="FF0000"/>
                </a:solidFill>
              </a:rPr>
              <a:t>"en "</a:t>
            </a:r>
            <a:r>
              <a:rPr lang="fr-FR" sz="1200" dirty="0">
                <a:solidFill>
                  <a:schemeClr val="tx1"/>
                </a:solidFill>
              </a:rPr>
              <a:t>:</a:t>
            </a:r>
            <a:r>
              <a:rPr lang="fr-FR" sz="1200" dirty="0">
                <a:solidFill>
                  <a:srgbClr val="FF0000"/>
                </a:solidFill>
              </a:rPr>
              <a:t>"entre"</a:t>
            </a:r>
            <a:r>
              <a:rPr lang="fr-FR" sz="1200" dirty="0">
                <a:solidFill>
                  <a:schemeClr val="tx1"/>
                </a:solidFill>
              </a:rPr>
              <a:t>]);</a:t>
            </a:r>
            <a:r>
              <a:rPr lang="fr-FR" sz="1200" dirty="0"/>
              <a:t> //en cours entre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>
                <a:solidFill>
                  <a:schemeClr val="tx1"/>
                </a:solidFill>
              </a:rPr>
              <a:t>u</a:t>
            </a:r>
            <a:r>
              <a:rPr lang="fr-FR" sz="1200" dirty="0">
                <a:solidFill>
                  <a:schemeClr val="tx1"/>
                </a:solidFill>
              </a:rPr>
              <a:t>[</a:t>
            </a:r>
            <a:r>
              <a:rPr lang="fr-FR" sz="1200" dirty="0">
                <a:solidFill>
                  <a:srgbClr val="FF0000"/>
                </a:solidFill>
              </a:rPr>
              <a:t>"en "</a:t>
            </a:r>
            <a:r>
              <a:rPr lang="fr-FR" sz="1200" dirty="0"/>
              <a:t>:</a:t>
            </a:r>
            <a:r>
              <a:rPr lang="fr-FR" sz="1200" dirty="0">
                <a:solidFill>
                  <a:srgbClr val="FF0000"/>
                </a:solidFill>
              </a:rPr>
              <a:t>"entre"</a:t>
            </a:r>
            <a:r>
              <a:rPr lang="fr-FR" sz="1200" dirty="0">
                <a:solidFill>
                  <a:schemeClr val="tx1"/>
                </a:solidFill>
              </a:rPr>
              <a:t>]=</a:t>
            </a:r>
            <a:r>
              <a:rPr lang="fr-FR" sz="1200" dirty="0">
                <a:solidFill>
                  <a:srgbClr val="FF0000"/>
                </a:solidFill>
              </a:rPr>
              <a:t>"OH"</a:t>
            </a:r>
            <a:r>
              <a:rPr lang="fr-FR" sz="1200" dirty="0"/>
              <a:t>; //Replacement </a:t>
            </a:r>
            <a:r>
              <a:rPr lang="fr-FR" sz="1200" dirty="0" err="1"/>
              <a:t>with</a:t>
            </a:r>
            <a:r>
              <a:rPr lang="fr-FR" sz="1200" dirty="0"/>
              <a:t> OH of "en cours entre"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8C8C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err="1" smtClean="0">
                <a:solidFill>
                  <a:srgbClr val="0505F5"/>
                </a:solidFill>
              </a:rPr>
              <a:t>ustring</a:t>
            </a:r>
            <a:r>
              <a:rPr lang="fr-FR" sz="1200" dirty="0" smtClean="0"/>
              <a:t> </a:t>
            </a:r>
            <a:r>
              <a:rPr lang="fr-FR" sz="1200" dirty="0" err="1">
                <a:solidFill>
                  <a:schemeClr val="tx1"/>
                </a:solidFill>
              </a:rPr>
              <a:t>res</a:t>
            </a:r>
            <a:r>
              <a:rPr lang="fr-FR" sz="1200" dirty="0">
                <a:solidFill>
                  <a:schemeClr val="tx1"/>
                </a:solidFill>
              </a:rPr>
              <a:t>=r</a:t>
            </a:r>
            <a:r>
              <a:rPr lang="fr-FR" sz="1200" dirty="0"/>
              <a:t>"%</a:t>
            </a:r>
            <a:r>
              <a:rPr lang="fr-FR" sz="1200" dirty="0" err="1"/>
              <a:t>C%a</a:t>
            </a:r>
            <a:r>
              <a:rPr lang="fr-FR" sz="1200" dirty="0"/>
              <a:t>+" </a:t>
            </a:r>
            <a:r>
              <a:rPr lang="fr-FR" sz="1200" dirty="0">
                <a:solidFill>
                  <a:srgbClr val="0505F5"/>
                </a:solidFill>
              </a:rPr>
              <a:t>in</a:t>
            </a:r>
            <a:r>
              <a:rPr lang="fr-FR" sz="1200" dirty="0"/>
              <a:t> </a:t>
            </a:r>
            <a:r>
              <a:rPr lang="fr-FR" sz="1200" dirty="0">
                <a:solidFill>
                  <a:schemeClr val="tx1"/>
                </a:solidFill>
              </a:rPr>
              <a:t>u</a:t>
            </a:r>
            <a:r>
              <a:rPr lang="fr-FR" sz="1200" dirty="0"/>
              <a:t>; </a:t>
            </a:r>
            <a:r>
              <a:rPr lang="fr-FR" sz="1200" dirty="0" smtClean="0">
                <a:solidFill>
                  <a:srgbClr val="2D8C2D"/>
                </a:solidFill>
              </a:rPr>
              <a:t>//</a:t>
            </a:r>
            <a:r>
              <a:rPr lang="fr-FR" sz="1200" dirty="0">
                <a:solidFill>
                  <a:srgbClr val="2D8C2D"/>
                </a:solidFill>
              </a:rPr>
              <a:t>Signe</a:t>
            </a: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err="1" smtClean="0">
                <a:solidFill>
                  <a:srgbClr val="0505F5"/>
                </a:solidFill>
              </a:rPr>
              <a:t>svector</a:t>
            </a:r>
            <a:r>
              <a:rPr lang="fr-FR" sz="1200" dirty="0" smtClean="0"/>
              <a:t> </a:t>
            </a:r>
            <a:r>
              <a:rPr lang="fr-FR" sz="1200" dirty="0">
                <a:solidFill>
                  <a:schemeClr val="tx1"/>
                </a:solidFill>
              </a:rPr>
              <a:t>vs</a:t>
            </a:r>
            <a:r>
              <a:rPr lang="fr-FR" sz="1200" dirty="0"/>
              <a:t> = </a:t>
            </a:r>
            <a:r>
              <a:rPr lang="fr-FR" sz="1200" dirty="0">
                <a:solidFill>
                  <a:srgbClr val="8C8CF5"/>
                </a:solidFill>
              </a:rPr>
              <a:t>r"%</a:t>
            </a:r>
            <a:r>
              <a:rPr lang="fr-FR" sz="1200" dirty="0" err="1">
                <a:solidFill>
                  <a:srgbClr val="8C8CF5"/>
                </a:solidFill>
              </a:rPr>
              <a:t>C%a</a:t>
            </a:r>
            <a:r>
              <a:rPr lang="fr-FR" sz="1200" dirty="0">
                <a:solidFill>
                  <a:srgbClr val="8C8CF5"/>
                </a:solidFill>
              </a:rPr>
              <a:t>+"</a:t>
            </a:r>
            <a:r>
              <a:rPr lang="fr-FR" sz="1200" dirty="0"/>
              <a:t> </a:t>
            </a:r>
            <a:r>
              <a:rPr lang="fr-FR" sz="1200" dirty="0">
                <a:solidFill>
                  <a:srgbClr val="0505F5"/>
                </a:solidFill>
              </a:rPr>
              <a:t>in</a:t>
            </a:r>
            <a:r>
              <a:rPr lang="fr-FR" sz="1200" dirty="0"/>
              <a:t> </a:t>
            </a:r>
            <a:r>
              <a:rPr lang="fr-FR" sz="1200" dirty="0">
                <a:solidFill>
                  <a:schemeClr val="tx1"/>
                </a:solidFill>
              </a:rPr>
              <a:t>u</a:t>
            </a:r>
            <a:r>
              <a:rPr lang="fr-FR" sz="1200" dirty="0" smtClean="0"/>
              <a:t>; </a:t>
            </a:r>
            <a:r>
              <a:rPr lang="fr-FR" sz="1200" dirty="0"/>
              <a:t>//['</a:t>
            </a:r>
            <a:r>
              <a:rPr lang="fr-FR" sz="1200" dirty="0" err="1"/>
              <a:t>Signe','OH','Erythrée','Ethiopie</a:t>
            </a:r>
            <a:r>
              <a:rPr lang="fr-FR" sz="1200" dirty="0" smtClean="0"/>
              <a:t>']</a:t>
            </a: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fr-FR" sz="1200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>
                <a:solidFill>
                  <a:srgbClr val="2D8C2D"/>
                </a:solidFill>
              </a:rPr>
              <a:t>//</a:t>
            </a:r>
            <a:r>
              <a:rPr lang="fr-FR" sz="1200" dirty="0" err="1" smtClean="0">
                <a:solidFill>
                  <a:srgbClr val="2D8C2D"/>
                </a:solidFill>
              </a:rPr>
              <a:t>Function</a:t>
            </a:r>
            <a:r>
              <a:rPr lang="fr-FR" sz="1200" dirty="0" smtClean="0">
                <a:solidFill>
                  <a:srgbClr val="2D8C2D"/>
                </a:solidFill>
              </a:rPr>
              <a:t> </a:t>
            </a:r>
            <a:r>
              <a:rPr lang="fr-FR" sz="1200" dirty="0" err="1" smtClean="0">
                <a:solidFill>
                  <a:srgbClr val="2D8C2D"/>
                </a:solidFill>
              </a:rPr>
              <a:t>definition</a:t>
            </a:r>
            <a:endParaRPr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function</a:t>
            </a:r>
            <a:r>
              <a:rPr sz="1200" dirty="0">
                <a:solidFill>
                  <a:srgbClr val="000000"/>
                </a:solidFill>
              </a:rPr>
              <a:t> </a:t>
            </a:r>
            <a:r>
              <a:rPr sz="1200" dirty="0">
                <a:solidFill>
                  <a:srgbClr val="9E2123"/>
                </a:solidFill>
              </a:rPr>
              <a:t>myfunc</a:t>
            </a:r>
            <a:r>
              <a:rPr sz="1200" dirty="0">
                <a:solidFill>
                  <a:srgbClr val="000000"/>
                </a:solidFill>
              </a:rPr>
              <a:t>(</a:t>
            </a:r>
            <a:r>
              <a:rPr sz="1200" dirty="0"/>
              <a:t>string</a:t>
            </a:r>
            <a:r>
              <a:rPr sz="1200" dirty="0">
                <a:solidFill>
                  <a:srgbClr val="000000"/>
                </a:solidFill>
              </a:rPr>
              <a:t> s) {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>
                <a:solidFill>
                  <a:srgbClr val="000000"/>
                </a:solidFill>
              </a:rPr>
              <a:t>    </a:t>
            </a:r>
            <a:r>
              <a:rPr sz="1200" dirty="0"/>
              <a:t>println</a:t>
            </a:r>
            <a:r>
              <a:rPr sz="1200" dirty="0">
                <a:solidFill>
                  <a:srgbClr val="000000"/>
                </a:solidFill>
              </a:rPr>
              <a:t>(s);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>
                <a:solidFill>
                  <a:srgbClr val="000000"/>
                </a:solidFill>
              </a:rPr>
              <a:t>    </a:t>
            </a:r>
            <a:r>
              <a:rPr sz="1200" dirty="0"/>
              <a:t>string</a:t>
            </a:r>
            <a:r>
              <a:rPr sz="1200" dirty="0">
                <a:solidFill>
                  <a:srgbClr val="000000"/>
                </a:solidFill>
              </a:rPr>
              <a:t> e=s+</a:t>
            </a:r>
            <a:r>
              <a:rPr sz="1200" dirty="0">
                <a:solidFill>
                  <a:srgbClr val="FF0000"/>
                </a:solidFill>
              </a:rPr>
              <a:t>"."</a:t>
            </a:r>
            <a:r>
              <a:rPr sz="1200" dirty="0">
                <a:solidFill>
                  <a:srgbClr val="000000"/>
                </a:solidFill>
              </a:rPr>
              <a:t>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>
                <a:solidFill>
                  <a:srgbClr val="000000"/>
                </a:solidFill>
              </a:rPr>
              <a:t>    </a:t>
            </a:r>
            <a:r>
              <a:rPr sz="1200" dirty="0"/>
              <a:t>return</a:t>
            </a:r>
            <a:r>
              <a:rPr sz="1200" dirty="0">
                <a:solidFill>
                  <a:srgbClr val="000000"/>
                </a:solidFill>
              </a:rPr>
              <a:t> e;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sz="1200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>
                <a:solidFill>
                  <a:srgbClr val="2D8C2D"/>
                </a:solidFill>
              </a:rPr>
              <a:t>//You </a:t>
            </a:r>
            <a:r>
              <a:rPr lang="fr-FR" sz="1200" dirty="0" err="1" smtClean="0">
                <a:solidFill>
                  <a:srgbClr val="2D8C2D"/>
                </a:solidFill>
              </a:rPr>
              <a:t>can</a:t>
            </a:r>
            <a:r>
              <a:rPr lang="fr-FR" sz="1200" dirty="0" smtClean="0">
                <a:solidFill>
                  <a:srgbClr val="2D8C2D"/>
                </a:solidFill>
              </a:rPr>
              <a:t> </a:t>
            </a:r>
            <a:r>
              <a:rPr lang="fr-FR" sz="1200" dirty="0" err="1" smtClean="0">
                <a:solidFill>
                  <a:srgbClr val="2D8C2D"/>
                </a:solidFill>
              </a:rPr>
              <a:t>easily</a:t>
            </a:r>
            <a:r>
              <a:rPr lang="fr-FR" sz="1200" dirty="0" smtClean="0">
                <a:solidFill>
                  <a:srgbClr val="2D8C2D"/>
                </a:solidFill>
              </a:rPr>
              <a:t> </a:t>
            </a:r>
            <a:r>
              <a:rPr lang="fr-FR" sz="1200" dirty="0" err="1" smtClean="0">
                <a:solidFill>
                  <a:srgbClr val="2D8C2D"/>
                </a:solidFill>
              </a:rPr>
              <a:t>define</a:t>
            </a:r>
            <a:r>
              <a:rPr lang="fr-FR" sz="1200" dirty="0" smtClean="0">
                <a:solidFill>
                  <a:srgbClr val="2D8C2D"/>
                </a:solidFill>
              </a:rPr>
              <a:t> </a:t>
            </a:r>
            <a:r>
              <a:rPr lang="fr-FR" sz="1200" dirty="0" err="1" smtClean="0">
                <a:solidFill>
                  <a:srgbClr val="2D8C2D"/>
                </a:solidFill>
              </a:rPr>
              <a:t>your</a:t>
            </a:r>
            <a:r>
              <a:rPr lang="fr-FR" sz="1200" dirty="0" smtClean="0">
                <a:solidFill>
                  <a:srgbClr val="2D8C2D"/>
                </a:solidFill>
              </a:rPr>
              <a:t> </a:t>
            </a:r>
            <a:r>
              <a:rPr lang="fr-FR" sz="1200" dirty="0" err="1" smtClean="0">
                <a:solidFill>
                  <a:srgbClr val="2D8C2D"/>
                </a:solidFill>
              </a:rPr>
              <a:t>own</a:t>
            </a:r>
            <a:r>
              <a:rPr lang="fr-FR" sz="1200" dirty="0" smtClean="0">
                <a:solidFill>
                  <a:srgbClr val="2D8C2D"/>
                </a:solidFill>
              </a:rPr>
              <a:t> thread</a:t>
            </a:r>
            <a:endParaRPr lang="fr-FR" sz="1200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/>
              <a:t>thread </a:t>
            </a:r>
            <a:r>
              <a:rPr lang="fr-FR" sz="1200" dirty="0" err="1" smtClean="0">
                <a:solidFill>
                  <a:srgbClr val="9E2123"/>
                </a:solidFill>
              </a:rPr>
              <a:t>mythread</a:t>
            </a:r>
            <a:r>
              <a:rPr lang="fr-FR" sz="1200" dirty="0" smtClean="0"/>
              <a:t>(</a:t>
            </a:r>
            <a:r>
              <a:rPr lang="fr-FR" sz="1200" dirty="0" err="1" smtClean="0"/>
              <a:t>int</a:t>
            </a:r>
            <a:r>
              <a:rPr lang="fr-FR" sz="1200" dirty="0" smtClean="0"/>
              <a:t> u) </a:t>
            </a:r>
            <a:r>
              <a:rPr lang="fr-FR" sz="1200" dirty="0"/>
              <a:t>{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/>
              <a:t>...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/>
              <a:t>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sz="1200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>
                <a:solidFill>
                  <a:srgbClr val="2D8C2D"/>
                </a:solidFill>
              </a:rPr>
              <a:t>//And classes as </a:t>
            </a:r>
            <a:r>
              <a:rPr lang="fr-FR" sz="1200" dirty="0" err="1" smtClean="0">
                <a:solidFill>
                  <a:srgbClr val="2D8C2D"/>
                </a:solidFill>
              </a:rPr>
              <a:t>well</a:t>
            </a: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/>
              <a:t>frame </a:t>
            </a:r>
            <a:r>
              <a:rPr lang="fr-FR" sz="1200" dirty="0" err="1" smtClean="0">
                <a:solidFill>
                  <a:srgbClr val="9E2123"/>
                </a:solidFill>
              </a:rPr>
              <a:t>myclass</a:t>
            </a:r>
            <a:r>
              <a:rPr lang="fr-FR" sz="1200" dirty="0" smtClean="0"/>
              <a:t> </a:t>
            </a:r>
            <a:r>
              <a:rPr lang="fr-FR" sz="1200" dirty="0"/>
              <a:t>{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/>
              <a:t>    </a:t>
            </a:r>
            <a:r>
              <a:rPr lang="fr-FR" sz="1200" dirty="0" err="1" smtClean="0"/>
              <a:t>int</a:t>
            </a:r>
            <a:r>
              <a:rPr lang="fr-FR" sz="1200" dirty="0" smtClean="0"/>
              <a:t> i;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/>
              <a:t>	</a:t>
            </a:r>
            <a:r>
              <a:rPr lang="fr-FR" sz="1200" dirty="0" err="1" smtClean="0"/>
              <a:t>function</a:t>
            </a:r>
            <a:r>
              <a:rPr lang="fr-FR" sz="1200" dirty="0" smtClean="0"/>
              <a:t> </a:t>
            </a:r>
            <a:r>
              <a:rPr lang="fr-FR" sz="1200" dirty="0" err="1">
                <a:solidFill>
                  <a:srgbClr val="9E2123"/>
                </a:solidFill>
                <a:latin typeface="Helvetica"/>
                <a:ea typeface="Helvetica"/>
                <a:cs typeface="Helvetica"/>
              </a:rPr>
              <a:t>mymethod</a:t>
            </a:r>
            <a:r>
              <a:rPr lang="fr-FR" sz="1200" dirty="0" smtClean="0">
                <a:solidFill>
                  <a:schemeClr val="tx1"/>
                </a:solidFill>
              </a:rPr>
              <a:t>() {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/>
              <a:t>	</a:t>
            </a:r>
            <a:r>
              <a:rPr lang="fr-FR" sz="1200" dirty="0" smtClean="0"/>
              <a:t>	return </a:t>
            </a:r>
            <a:r>
              <a:rPr lang="fr-FR" sz="1200" dirty="0" smtClean="0">
                <a:solidFill>
                  <a:schemeClr val="tx1"/>
                </a:solidFill>
              </a:rPr>
              <a:t>i;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>
                <a:solidFill>
                  <a:schemeClr val="tx1"/>
                </a:solidFill>
              </a:rPr>
              <a:t>	}</a:t>
            </a:r>
            <a:endParaRPr lang="fr-FR" sz="1200" dirty="0">
              <a:solidFill>
                <a:schemeClr val="tx1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>
                <a:solidFill>
                  <a:schemeClr val="tx1"/>
                </a:solidFill>
              </a:rPr>
              <a:t>}</a:t>
            </a:r>
            <a:endParaRPr lang="fr-FR" sz="1200" dirty="0">
              <a:solidFill>
                <a:schemeClr val="tx1"/>
              </a:solidFill>
            </a:endParaRPr>
          </a:p>
        </p:txBody>
      </p:sp>
      <p:pic>
        <p:nvPicPr>
          <p:cNvPr id="5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124071" y="228001"/>
            <a:ext cx="651432" cy="6514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491521" y="2857899"/>
            <a:ext cx="5733737" cy="69249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4000" i="0" u="none" strike="noStrike" normalizeH="0" baseline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Annotations</a:t>
            </a:r>
            <a:endParaRPr kumimoji="0" lang="en-GB" sz="4000" i="0" u="none" strike="noStrike" normalizeH="0" baseline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+mn-ea"/>
              <a:cs typeface="Apple SD 산돌고딕 Neo 옅은체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153612363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First line goes here…"/>
          <p:cNvSpPr txBox="1"/>
          <p:nvPr/>
        </p:nvSpPr>
        <p:spPr>
          <a:xfrm>
            <a:off x="396834" y="220598"/>
            <a:ext cx="6403690" cy="423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 smtClean="0"/>
              <a:t>Regular expressions and capsules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489967" y="1004120"/>
            <a:ext cx="8149194" cy="31239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1800" baseline="0" dirty="0" smtClean="0">
                <a:latin typeface="+mn-lt"/>
              </a:rPr>
              <a:t>Tamgu provides </a:t>
            </a:r>
            <a:r>
              <a:rPr lang="en-GB" sz="1800" i="1" dirty="0" smtClean="0">
                <a:solidFill>
                  <a:srgbClr val="FF0000"/>
                </a:solidFill>
                <a:latin typeface="+mn-lt"/>
              </a:rPr>
              <a:t>complex regular expressions</a:t>
            </a:r>
            <a:r>
              <a:rPr lang="en-GB" sz="1800" i="1" baseline="0" dirty="0" smtClean="0">
                <a:solidFill>
                  <a:srgbClr val="FF0000"/>
                </a:solidFill>
                <a:latin typeface="+mn-lt"/>
              </a:rPr>
              <a:t> </a:t>
            </a:r>
            <a:r>
              <a:rPr lang="en-GB" sz="1800" baseline="0" dirty="0" smtClean="0">
                <a:latin typeface="+mn-lt"/>
              </a:rPr>
              <a:t>to detect a sequence of tokens</a:t>
            </a:r>
            <a:r>
              <a:rPr lang="en-GB" sz="1800" dirty="0" smtClean="0">
                <a:latin typeface="+mn-lt"/>
              </a:rPr>
              <a:t> in a text, together with domain lexicons.</a:t>
            </a:r>
          </a:p>
          <a:p>
            <a:pPr marL="0" marR="0" indent="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1800" dirty="0">
              <a:latin typeface="+mn-lt"/>
            </a:endParaRPr>
          </a:p>
          <a:p>
            <a:pPr marL="0" marR="0" indent="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1800" dirty="0" smtClean="0">
                <a:latin typeface="+mn-lt"/>
              </a:rPr>
              <a:t>These regular expressions can refer to:</a:t>
            </a:r>
          </a:p>
          <a:p>
            <a:pPr marL="0" marR="0" indent="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GB" sz="18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sym typeface="Apple SD 산돌고딕 Neo 옅은체"/>
            </a:endParaRPr>
          </a:p>
          <a:p>
            <a:pPr marL="285750" marR="0" indent="-28575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</a:pPr>
            <a:r>
              <a:rPr lang="en-GB" sz="1800" dirty="0" smtClean="0">
                <a:latin typeface="+mn-lt"/>
              </a:rPr>
              <a:t>A word</a:t>
            </a:r>
          </a:p>
          <a:p>
            <a:pPr marL="285750" marR="0" indent="-28575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</a:pPr>
            <a:r>
              <a:rPr kumimoji="0" lang="en-GB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sym typeface="Apple SD 산돌고딕 Neo 옅은체"/>
              </a:rPr>
              <a:t>A Part of Speech</a:t>
            </a:r>
          </a:p>
          <a:p>
            <a:pPr marL="285750" marR="0" indent="-28575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</a:pPr>
            <a:r>
              <a:rPr lang="en-GB" sz="1800" dirty="0" smtClean="0">
                <a:latin typeface="+mn-lt"/>
              </a:rPr>
              <a:t>A label (extracted from a lexicon or by a previous rule)</a:t>
            </a:r>
          </a:p>
          <a:p>
            <a:pPr marL="285750" marR="0" indent="-28575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</a:pPr>
            <a:r>
              <a:rPr lang="en-GB" sz="1800" dirty="0" smtClean="0">
                <a:latin typeface="+mn-lt"/>
              </a:rPr>
              <a:t>A </a:t>
            </a:r>
            <a:r>
              <a:rPr lang="en-GB" sz="1800" i="1" dirty="0" smtClean="0">
                <a:solidFill>
                  <a:srgbClr val="FF0000"/>
                </a:solidFill>
                <a:latin typeface="+mn-lt"/>
              </a:rPr>
              <a:t>capsule</a:t>
            </a:r>
            <a:endParaRPr lang="en-GB" sz="1800" dirty="0">
              <a:latin typeface="+mn-lt"/>
            </a:endParaRPr>
          </a:p>
          <a:p>
            <a:pPr marR="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GB" sz="1800" dirty="0">
              <a:latin typeface="+mn-lt"/>
            </a:endParaRPr>
          </a:p>
          <a:p>
            <a:pPr marR="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en-GB" sz="1800" dirty="0" smtClean="0">
                <a:latin typeface="+mn-lt"/>
              </a:rPr>
              <a:t>These expressions return a label with its positions within the text.</a:t>
            </a:r>
          </a:p>
        </p:txBody>
      </p:sp>
      <p:sp>
        <p:nvSpPr>
          <p:cNvPr id="2" name="ZoneTexte 1"/>
          <p:cNvSpPr txBox="1"/>
          <p:nvPr/>
        </p:nvSpPr>
        <p:spPr>
          <a:xfrm>
            <a:off x="659947" y="4255337"/>
            <a:ext cx="7535333" cy="196977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2000" b="0" i="0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Apple SD 산돌고딕 Neo 옅은체"/>
                <a:cs typeface="Apple SD 산돌고딕 Neo 옅은체"/>
                <a:sym typeface="Apple SD 산돌고딕 Neo 옅은체"/>
              </a:rPr>
              <a:t>Capsules</a:t>
            </a:r>
            <a:r>
              <a:rPr kumimoji="0" lang="en-GB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Apple SD 산돌고딕 Neo 옅은체"/>
                <a:cs typeface="Apple SD 산돌고딕 Neo 옅은체"/>
                <a:sym typeface="Apple SD 산돌고딕 Neo 옅은체"/>
              </a:rPr>
              <a:t>: </a:t>
            </a:r>
            <a:r>
              <a:rPr kumimoji="0" lang="en-GB" sz="2000" b="0" i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Apple SD 산돌고딕 Neo 옅은체"/>
                <a:cs typeface="Apple SD 산돌고딕 Neo 옅은체"/>
                <a:sym typeface="Apple SD 산돌고딕 Neo 옅은체"/>
              </a:rPr>
              <a:t>a capsule is a function used to compare an element against external sources of data,</a:t>
            </a:r>
            <a:r>
              <a:rPr kumimoji="0" lang="en-GB" sz="2000" b="0" i="1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Apple SD 산돌고딕 Neo 옅은체"/>
                <a:cs typeface="Apple SD 산돌고딕 Neo 옅은체"/>
                <a:sym typeface="Apple SD 산돌고딕 Neo 옅은체"/>
              </a:rPr>
              <a:t> such as a database or a set of embeddings.</a:t>
            </a:r>
          </a:p>
          <a:p>
            <a:pPr marL="0" marR="0" indent="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2000" i="1" dirty="0" smtClean="0">
              <a:solidFill>
                <a:srgbClr val="000000"/>
              </a:solidFill>
              <a:ea typeface="Apple SD 산돌고딕 Neo 옅은체"/>
              <a:cs typeface="Apple SD 산돌고딕 Neo 옅은체"/>
            </a:endParaRPr>
          </a:p>
          <a:p>
            <a:pPr marL="0" marR="0" indent="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2000" i="1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An ID has been submitted on this topic. </a:t>
            </a:r>
          </a:p>
          <a:p>
            <a:pPr marL="0" marR="0" indent="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(</a:t>
            </a:r>
            <a:r>
              <a:rPr lang="en-GB" sz="2000" i="1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Julien Perez, Claude Roux)</a:t>
            </a:r>
            <a:endParaRPr kumimoji="0" lang="en-GB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Apple SD 산돌고딕 Neo 옅은체"/>
              <a:cs typeface="Apple SD 산돌고딕 Neo 옅은체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57935800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First line goes here…"/>
          <p:cNvSpPr txBox="1"/>
          <p:nvPr/>
        </p:nvSpPr>
        <p:spPr>
          <a:xfrm>
            <a:off x="276191" y="228001"/>
            <a:ext cx="6403690" cy="731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 smtClean="0"/>
              <a:t>Automatic Annotation </a:t>
            </a:r>
            <a:r>
              <a:rPr lang="en-US" sz="2000" dirty="0" smtClean="0"/>
              <a:t>(</a:t>
            </a:r>
            <a:r>
              <a:rPr lang="en-US" sz="2000" i="1" dirty="0" smtClean="0"/>
              <a:t>Data Programming)</a:t>
            </a:r>
            <a:endParaRPr lang="en-US" dirty="0" smtClean="0"/>
          </a:p>
          <a:p>
            <a:r>
              <a:rPr lang="en-US" sz="2000" dirty="0" smtClean="0"/>
              <a:t>Example (</a:t>
            </a:r>
            <a:r>
              <a:rPr lang="en-US" sz="2000" i="1" dirty="0" smtClean="0"/>
              <a:t>based on ABSA: </a:t>
            </a:r>
            <a:r>
              <a:rPr lang="en-US" sz="2000" i="1" dirty="0" err="1" smtClean="0"/>
              <a:t>Brun</a:t>
            </a:r>
            <a:r>
              <a:rPr lang="en-US" sz="2000" i="1" dirty="0" smtClean="0"/>
              <a:t> et al.)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645344" y="4319942"/>
            <a:ext cx="8149194" cy="173893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en-GB" sz="1800" dirty="0" smtClean="0">
                <a:solidFill>
                  <a:srgbClr val="0070C0"/>
                </a:solidFill>
                <a:latin typeface="+mn-lt"/>
              </a:rPr>
              <a:t>string</a:t>
            </a:r>
            <a:r>
              <a:rPr lang="en-GB" sz="1800" dirty="0" smtClean="0">
                <a:latin typeface="+mn-lt"/>
              </a:rPr>
              <a:t> </a:t>
            </a:r>
            <a:r>
              <a:rPr lang="en-GB" sz="1800" dirty="0" err="1">
                <a:latin typeface="+mn-lt"/>
              </a:rPr>
              <a:t>uu</a:t>
            </a:r>
            <a:r>
              <a:rPr lang="en-GB" sz="1800" dirty="0">
                <a:latin typeface="+mn-lt"/>
              </a:rPr>
              <a:t>="</a:t>
            </a:r>
            <a:r>
              <a:rPr lang="en-GB" sz="1800" dirty="0">
                <a:solidFill>
                  <a:schemeClr val="accent5"/>
                </a:solidFill>
                <a:latin typeface="+mn-lt"/>
              </a:rPr>
              <a:t>It has great </a:t>
            </a:r>
            <a:r>
              <a:rPr lang="en-GB" sz="1800" i="1" dirty="0" smtClean="0">
                <a:solidFill>
                  <a:schemeClr val="accent5"/>
                </a:solidFill>
                <a:latin typeface="+mn-lt"/>
              </a:rPr>
              <a:t>sushi from Japan</a:t>
            </a:r>
            <a:r>
              <a:rPr lang="en-GB" sz="1800" dirty="0" smtClean="0">
                <a:solidFill>
                  <a:schemeClr val="accent5"/>
                </a:solidFill>
                <a:latin typeface="+mn-lt"/>
              </a:rPr>
              <a:t> </a:t>
            </a:r>
            <a:r>
              <a:rPr lang="en-GB" sz="1800" dirty="0">
                <a:solidFill>
                  <a:schemeClr val="accent5"/>
                </a:solidFill>
                <a:latin typeface="+mn-lt"/>
              </a:rPr>
              <a:t>and better </a:t>
            </a:r>
            <a:r>
              <a:rPr lang="en-GB" sz="1800" i="1" dirty="0">
                <a:solidFill>
                  <a:schemeClr val="accent5"/>
                </a:solidFill>
                <a:latin typeface="+mn-lt"/>
              </a:rPr>
              <a:t>mojito</a:t>
            </a:r>
            <a:r>
              <a:rPr lang="en-GB" sz="1800" dirty="0" smtClean="0">
                <a:latin typeface="+mn-lt"/>
              </a:rPr>
              <a:t>";</a:t>
            </a:r>
          </a:p>
          <a:p>
            <a:pPr algn="l"/>
            <a:endParaRPr lang="en-GB" sz="1800" dirty="0">
              <a:latin typeface="+mn-lt"/>
            </a:endParaRPr>
          </a:p>
          <a:p>
            <a:pPr algn="l"/>
            <a:r>
              <a:rPr lang="en-GB" sz="1800" dirty="0" smtClean="0">
                <a:latin typeface="+mn-lt"/>
              </a:rPr>
              <a:t>Result: </a:t>
            </a:r>
            <a:r>
              <a:rPr lang="pt-BR" sz="1800" dirty="0"/>
              <a:t> [['</a:t>
            </a:r>
            <a:r>
              <a:rPr lang="pt-BR" sz="1800" dirty="0" err="1"/>
              <a:t>a_food</a:t>
            </a:r>
            <a:r>
              <a:rPr lang="pt-BR" sz="1800" dirty="0"/>
              <a:t>',[13,18],[19,23],[24,29]],['</a:t>
            </a:r>
            <a:r>
              <a:rPr lang="pt-BR" sz="1800" dirty="0" err="1"/>
              <a:t>a_drink</a:t>
            </a:r>
            <a:r>
              <a:rPr lang="pt-BR" sz="1800" dirty="0"/>
              <a:t>',[41,47</a:t>
            </a:r>
            <a:r>
              <a:rPr lang="pt-BR" sz="1800" dirty="0" smtClean="0"/>
              <a:t>]]]</a:t>
            </a:r>
            <a:endParaRPr lang="pt-BR" sz="1800" dirty="0"/>
          </a:p>
          <a:p>
            <a:pPr algn="l"/>
            <a:endParaRPr lang="en-GB" sz="1800" dirty="0" smtClean="0"/>
          </a:p>
          <a:p>
            <a:pPr algn="l"/>
            <a:r>
              <a:rPr lang="en-GB" sz="1800" dirty="0" smtClean="0">
                <a:latin typeface="+mn-ea"/>
                <a:ea typeface="+mn-ea"/>
              </a:rPr>
              <a:t>This result can be used to annotate a document...</a:t>
            </a:r>
            <a:endParaRPr lang="en-GB" sz="1800" dirty="0">
              <a:latin typeface="+mn-ea"/>
              <a:ea typeface="+mn-ea"/>
            </a:endParaRPr>
          </a:p>
          <a:p>
            <a:pPr algn="l"/>
            <a:endParaRPr lang="en-GB" sz="1800" dirty="0">
              <a:latin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87689" y="1395331"/>
            <a:ext cx="7047187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l"/>
            <a:r>
              <a:rPr lang="en-GB" sz="1600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a_drink</a:t>
            </a:r>
            <a:r>
              <a:rPr lang="en-GB" sz="16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en-GB" sz="1600" dirty="0"/>
              <a:t>← #</a:t>
            </a:r>
            <a:r>
              <a:rPr lang="en-GB" sz="1600" dirty="0">
                <a:solidFill>
                  <a:srgbClr val="0070C0"/>
                </a:solidFill>
              </a:rPr>
              <a:t>drink</a:t>
            </a:r>
            <a:r>
              <a:rPr lang="en-GB" sz="1600" dirty="0"/>
              <a:t>, {#</a:t>
            </a:r>
            <a:r>
              <a:rPr lang="en-GB" sz="1600" dirty="0">
                <a:solidFill>
                  <a:srgbClr val="0070C0"/>
                </a:solidFill>
              </a:rPr>
              <a:t>drink</a:t>
            </a:r>
            <a:r>
              <a:rPr lang="en-GB" sz="1600" dirty="0"/>
              <a:t>, #</a:t>
            </a:r>
            <a:r>
              <a:rPr lang="en-GB" sz="1600" dirty="0">
                <a:solidFill>
                  <a:schemeClr val="accent3"/>
                </a:solidFill>
              </a:rPr>
              <a:t>PREP</a:t>
            </a:r>
            <a:r>
              <a:rPr lang="en-GB" sz="1600" dirty="0"/>
              <a:t>,#</a:t>
            </a:r>
            <a:r>
              <a:rPr lang="en-GB" sz="1600" dirty="0">
                <a:solidFill>
                  <a:schemeClr val="accent3"/>
                </a:solidFill>
              </a:rPr>
              <a:t>DET</a:t>
            </a:r>
            <a:r>
              <a:rPr lang="en-GB" sz="1600" dirty="0"/>
              <a:t>}*.</a:t>
            </a:r>
          </a:p>
          <a:p>
            <a:pPr algn="l"/>
            <a:r>
              <a:rPr lang="en-GB" sz="1600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a_food</a:t>
            </a:r>
            <a:r>
              <a:rPr lang="en-GB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en-GB" sz="1600" dirty="0"/>
              <a:t>← #</a:t>
            </a:r>
            <a:r>
              <a:rPr lang="en-GB" sz="1600" dirty="0">
                <a:solidFill>
                  <a:srgbClr val="0070C0"/>
                </a:solidFill>
              </a:rPr>
              <a:t>food</a:t>
            </a:r>
            <a:r>
              <a:rPr lang="en-GB" sz="1600" dirty="0"/>
              <a:t>, {#</a:t>
            </a:r>
            <a:r>
              <a:rPr lang="en-GB" sz="1600" dirty="0">
                <a:solidFill>
                  <a:srgbClr val="0070C0"/>
                </a:solidFill>
              </a:rPr>
              <a:t>food</a:t>
            </a:r>
            <a:r>
              <a:rPr lang="en-GB" sz="1600" dirty="0"/>
              <a:t>, with, [from, (the), #</a:t>
            </a:r>
            <a:r>
              <a:rPr lang="en-GB" sz="1600" dirty="0">
                <a:solidFill>
                  <a:schemeClr val="accent3"/>
                </a:solidFill>
              </a:rPr>
              <a:t>Place</a:t>
            </a:r>
            <a:r>
              <a:rPr lang="en-GB" sz="1600" dirty="0"/>
              <a:t>+]}*.</a:t>
            </a:r>
          </a:p>
        </p:txBody>
      </p:sp>
      <p:sp>
        <p:nvSpPr>
          <p:cNvPr id="5" name="Rectangle 4"/>
          <p:cNvSpPr/>
          <p:nvPr/>
        </p:nvSpPr>
        <p:spPr>
          <a:xfrm>
            <a:off x="487689" y="2611415"/>
            <a:ext cx="4572000" cy="10772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l"/>
            <a:r>
              <a:rPr lang="en-GB" sz="1600" dirty="0"/>
              <a:t>@</a:t>
            </a:r>
            <a:r>
              <a:rPr lang="en-GB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drink</a:t>
            </a:r>
            <a:r>
              <a:rPr lang="en-GB" sz="1600" dirty="0"/>
              <a:t> ← </a:t>
            </a:r>
            <a:r>
              <a:rPr lang="en-GB" sz="1600" dirty="0" smtClean="0"/>
              <a:t>"</a:t>
            </a:r>
            <a:r>
              <a:rPr lang="en-GB" sz="1600" dirty="0" smtClean="0">
                <a:solidFill>
                  <a:srgbClr val="FF0000"/>
                </a:solidFill>
              </a:rPr>
              <a:t>Cabernet Sauvignon</a:t>
            </a:r>
            <a:r>
              <a:rPr lang="en-GB" sz="1600" dirty="0" smtClean="0"/>
              <a:t>".</a:t>
            </a:r>
            <a:endParaRPr lang="en-GB" sz="1600" dirty="0"/>
          </a:p>
          <a:p>
            <a:pPr algn="l"/>
            <a:r>
              <a:rPr lang="en-GB" sz="1600" dirty="0"/>
              <a:t>@</a:t>
            </a:r>
            <a:r>
              <a:rPr lang="en-GB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drink</a:t>
            </a:r>
            <a:r>
              <a:rPr lang="en-GB" sz="1600" dirty="0"/>
              <a:t> ← "</a:t>
            </a:r>
            <a:r>
              <a:rPr lang="en-GB" sz="1600" dirty="0" smtClean="0">
                <a:solidFill>
                  <a:srgbClr val="FF0000"/>
                </a:solidFill>
              </a:rPr>
              <a:t>mojito(s)</a:t>
            </a:r>
            <a:r>
              <a:rPr lang="en-GB" sz="1600" dirty="0" smtClean="0"/>
              <a:t>".</a:t>
            </a:r>
            <a:endParaRPr lang="en-GB" sz="1600" dirty="0"/>
          </a:p>
          <a:p>
            <a:pPr algn="l"/>
            <a:r>
              <a:rPr lang="en-GB" sz="1600" dirty="0"/>
              <a:t>@</a:t>
            </a:r>
            <a:r>
              <a:rPr lang="en-GB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food</a:t>
            </a:r>
            <a:r>
              <a:rPr lang="en-GB" sz="1600" dirty="0"/>
              <a:t> ← </a:t>
            </a:r>
            <a:r>
              <a:rPr lang="en-GB" sz="1600" dirty="0" smtClean="0"/>
              <a:t>sushi.</a:t>
            </a:r>
            <a:endParaRPr lang="en-GB" sz="1600" dirty="0"/>
          </a:p>
          <a:p>
            <a:pPr algn="l"/>
            <a:r>
              <a:rPr lang="en-GB" sz="1600" dirty="0"/>
              <a:t>@</a:t>
            </a:r>
            <a:r>
              <a:rPr lang="en-GB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food</a:t>
            </a:r>
            <a:r>
              <a:rPr lang="en-GB" sz="1600" dirty="0"/>
              <a:t> ← </a:t>
            </a:r>
            <a:r>
              <a:rPr lang="en-GB" sz="1600" dirty="0" smtClean="0"/>
              <a:t>"</a:t>
            </a:r>
            <a:r>
              <a:rPr lang="en-GB" sz="1600" dirty="0" smtClean="0">
                <a:solidFill>
                  <a:srgbClr val="FF0000"/>
                </a:solidFill>
              </a:rPr>
              <a:t>pizza(s)</a:t>
            </a:r>
            <a:r>
              <a:rPr lang="en-GB" sz="1600" dirty="0" smtClean="0"/>
              <a:t>".</a:t>
            </a:r>
            <a:endParaRPr lang="en-GB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4011282" y="3796674"/>
            <a:ext cx="4808483" cy="3231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1600" b="0" i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Domain Lexicons combined with language lexicon</a:t>
            </a:r>
            <a:endParaRPr kumimoji="0" lang="en-GB" sz="1600" b="0" i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pple SD 산돌고딕 Neo 옅은체"/>
              <a:ea typeface="Apple SD 산돌고딕 Neo 옅은체"/>
              <a:cs typeface="Apple SD 산돌고딕 Neo 옅은체"/>
              <a:sym typeface="Apple SD 산돌고딕 Neo 옅은체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5068616" y="2090736"/>
            <a:ext cx="3789803" cy="3231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1600" b="0" i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Complex Regular Expressions</a:t>
            </a:r>
            <a:endParaRPr kumimoji="0" lang="en-GB" sz="1600" b="0" i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pple SD 산돌고딕 Neo 옅은체"/>
              <a:ea typeface="Apple SD 산돌고딕 Neo 옅은체"/>
              <a:cs typeface="Apple SD 산돌고딕 Neo 옅은체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57906730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Baskerville"/>
        <a:ea typeface="Baskerville"/>
        <a:cs typeface="Baskerville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41075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pple SD 산돌고딕 Neo 옅은체"/>
            <a:ea typeface="Apple SD 산돌고딕 Neo 옅은체"/>
            <a:cs typeface="Apple SD 산돌고딕 Neo 옅은체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41075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pple SD 산돌고딕 Neo 옅은체"/>
            <a:ea typeface="Apple SD 산돌고딕 Neo 옅은체"/>
            <a:cs typeface="Apple SD 산돌고딕 Neo 옅은체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Baskerville"/>
        <a:ea typeface="Baskerville"/>
        <a:cs typeface="Baskerville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41075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pple SD 산돌고딕 Neo 옅은체"/>
            <a:ea typeface="Apple SD 산돌고딕 Neo 옅은체"/>
            <a:cs typeface="Apple SD 산돌고딕 Neo 옅은체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41075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pple SD 산돌고딕 Neo 옅은체"/>
            <a:ea typeface="Apple SD 산돌고딕 Neo 옅은체"/>
            <a:cs typeface="Apple SD 산돌고딕 Neo 옅은체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4246</TotalTime>
  <Words>2916</Words>
  <Application>Microsoft Macintosh PowerPoint</Application>
  <PresentationFormat>Présentation à l'écran (4:3)</PresentationFormat>
  <Paragraphs>477</Paragraphs>
  <Slides>40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40</vt:i4>
      </vt:variant>
    </vt:vector>
  </HeadingPairs>
  <TitlesOfParts>
    <vt:vector size="47" baseType="lpstr">
      <vt:lpstr>Apple SD 산돌고딕 Neo 옅은체</vt:lpstr>
      <vt:lpstr>Helvetica</vt:lpstr>
      <vt:lpstr>Helvetica Neue</vt:lpstr>
      <vt:lpstr>Lucida Grande</vt:lpstr>
      <vt:lpstr>Wingdings</vt:lpstr>
      <vt:lpstr>Arial</vt:lpstr>
      <vt:lpstr>Black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Jean-Pierre Chanod</dc:creator>
  <cp:lastModifiedBy>claude.roux@naverlabs.com</cp:lastModifiedBy>
  <cp:revision>382</cp:revision>
  <dcterms:modified xsi:type="dcterms:W3CDTF">2018-09-19T15:41:22Z</dcterms:modified>
</cp:coreProperties>
</file>